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theme/theme4.xml" ContentType="application/vnd.openxmlformats-officedocument.theme+xml"/>
  <Override PartName="/ppt/slideLayouts/slideLayout16.xml" ContentType="application/vnd.openxmlformats-officedocument.presentationml.slideLayout+xml"/>
  <Override PartName="/ppt/theme/theme5.xml" ContentType="application/vnd.openxmlformats-officedocument.theme+xml"/>
  <Override PartName="/ppt/slideLayouts/slideLayout17.xml" ContentType="application/vnd.openxmlformats-officedocument.presentationml.slideLayout+xml"/>
  <Override PartName="/ppt/theme/theme6.xml" ContentType="application/vnd.openxmlformats-officedocument.theme+xml"/>
  <Override PartName="/ppt/slideLayouts/slideLayout18.xml" ContentType="application/vnd.openxmlformats-officedocument.presentationml.slideLayout+xml"/>
  <Override PartName="/ppt/theme/theme7.xml" ContentType="application/vnd.openxmlformats-officedocument.theme+xml"/>
  <Override PartName="/ppt/slideLayouts/slideLayout19.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63" r:id="rId3"/>
    <p:sldMasterId id="2147483665" r:id="rId4"/>
    <p:sldMasterId id="2147483667" r:id="rId5"/>
    <p:sldMasterId id="2147483669" r:id="rId6"/>
    <p:sldMasterId id="2147483671" r:id="rId7"/>
    <p:sldMasterId id="2147483673" r:id="rId8"/>
  </p:sldMasterIdLst>
  <p:notesMasterIdLst>
    <p:notesMasterId r:id="rId20"/>
  </p:notesMasterIdLst>
  <p:sldIdLst>
    <p:sldId id="263" r:id="rId9"/>
    <p:sldId id="268" r:id="rId10"/>
    <p:sldId id="301" r:id="rId11"/>
    <p:sldId id="302" r:id="rId12"/>
    <p:sldId id="305" r:id="rId13"/>
    <p:sldId id="303" r:id="rId14"/>
    <p:sldId id="306" r:id="rId15"/>
    <p:sldId id="307" r:id="rId16"/>
    <p:sldId id="308" r:id="rId17"/>
    <p:sldId id="309" r:id="rId18"/>
    <p:sldId id="310"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7CDA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12" d="100"/>
          <a:sy n="112" d="100"/>
        </p:scale>
        <p:origin x="-1000"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1.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2.xml"/><Relationship Id="rId11" Type="http://schemas.openxmlformats.org/officeDocument/2006/relationships/slide" Target="slides/slide3.xml"/><Relationship Id="rId12" Type="http://schemas.openxmlformats.org/officeDocument/2006/relationships/slide" Target="slides/slide4.xml"/><Relationship Id="rId13" Type="http://schemas.openxmlformats.org/officeDocument/2006/relationships/slide" Target="slides/slide5.xml"/><Relationship Id="rId14" Type="http://schemas.openxmlformats.org/officeDocument/2006/relationships/slide" Target="slides/slide6.xml"/><Relationship Id="rId15" Type="http://schemas.openxmlformats.org/officeDocument/2006/relationships/slide" Target="slides/slide7.xml"/><Relationship Id="rId16" Type="http://schemas.openxmlformats.org/officeDocument/2006/relationships/slide" Target="slides/slide8.xml"/><Relationship Id="rId17" Type="http://schemas.openxmlformats.org/officeDocument/2006/relationships/slide" Target="slides/slide9.xml"/><Relationship Id="rId18" Type="http://schemas.openxmlformats.org/officeDocument/2006/relationships/slide" Target="slides/slide10.xml"/><Relationship Id="rId19" Type="http://schemas.openxmlformats.org/officeDocument/2006/relationships/slide" Target="slides/slide1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7660B5-4386-F249-8EED-6C5FDBB0CB11}" type="datetimeFigureOut">
              <a:rPr lang="en-US" smtClean="0"/>
              <a:t>5/19/16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B13449-E5C0-7D4F-9839-3D269C028902}" type="slidenum">
              <a:rPr lang="en-US" smtClean="0"/>
              <a:t>‹#›</a:t>
            </a:fld>
            <a:endParaRPr lang="en-US"/>
          </a:p>
        </p:txBody>
      </p:sp>
    </p:spTree>
    <p:extLst>
      <p:ext uri="{BB962C8B-B14F-4D97-AF65-F5344CB8AC3E}">
        <p14:creationId xmlns:p14="http://schemas.microsoft.com/office/powerpoint/2010/main" val="15937858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C1CDA8-5C13-4E04-BC5A-C4EAB73120C9}" type="slidenum">
              <a:rPr lang="en-US" smtClean="0"/>
              <a:t>1</a:t>
            </a:fld>
            <a:endParaRPr lang="en-US"/>
          </a:p>
        </p:txBody>
      </p:sp>
    </p:spTree>
    <p:extLst>
      <p:ext uri="{BB962C8B-B14F-4D97-AF65-F5344CB8AC3E}">
        <p14:creationId xmlns:p14="http://schemas.microsoft.com/office/powerpoint/2010/main" val="533188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2615D8-F623-D24F-AF8E-6471C3D9342F}" type="datetimeFigureOut">
              <a:rPr lang="en-US" smtClean="0"/>
              <a:t>5/19/16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88AEC-47CF-B442-BC53-701A404D1CED}" type="slidenum">
              <a:rPr lang="en-US" smtClean="0"/>
              <a:t>‹#›</a:t>
            </a:fld>
            <a:endParaRPr lang="en-US"/>
          </a:p>
        </p:txBody>
      </p:sp>
    </p:spTree>
    <p:extLst>
      <p:ext uri="{BB962C8B-B14F-4D97-AF65-F5344CB8AC3E}">
        <p14:creationId xmlns:p14="http://schemas.microsoft.com/office/powerpoint/2010/main" val="2497319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2615D8-F623-D24F-AF8E-6471C3D9342F}" type="datetimeFigureOut">
              <a:rPr lang="en-US" smtClean="0"/>
              <a:t>5/19/16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88AEC-47CF-B442-BC53-701A404D1CED}" type="slidenum">
              <a:rPr lang="en-US" smtClean="0"/>
              <a:t>‹#›</a:t>
            </a:fld>
            <a:endParaRPr lang="en-US"/>
          </a:p>
        </p:txBody>
      </p:sp>
    </p:spTree>
    <p:extLst>
      <p:ext uri="{BB962C8B-B14F-4D97-AF65-F5344CB8AC3E}">
        <p14:creationId xmlns:p14="http://schemas.microsoft.com/office/powerpoint/2010/main" val="240840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2615D8-F623-D24F-AF8E-6471C3D9342F}" type="datetimeFigureOut">
              <a:rPr lang="en-US" smtClean="0"/>
              <a:t>5/19/16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88AEC-47CF-B442-BC53-701A404D1CED}" type="slidenum">
              <a:rPr lang="en-US" smtClean="0"/>
              <a:t>‹#›</a:t>
            </a:fld>
            <a:endParaRPr lang="en-US"/>
          </a:p>
        </p:txBody>
      </p:sp>
    </p:spTree>
    <p:extLst>
      <p:ext uri="{BB962C8B-B14F-4D97-AF65-F5344CB8AC3E}">
        <p14:creationId xmlns:p14="http://schemas.microsoft.com/office/powerpoint/2010/main" val="3439787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60370" y="1122363"/>
            <a:ext cx="4397829" cy="1381124"/>
          </a:xfrm>
        </p:spPr>
        <p:txBody>
          <a:bodyPr anchor="b">
            <a:normAutofit/>
          </a:bodyPr>
          <a:lstStyle>
            <a:lvl1pPr algn="r">
              <a:defRPr sz="2400">
                <a:latin typeface="+mn-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600199" y="2664959"/>
            <a:ext cx="6858000" cy="1465262"/>
          </a:xfrm>
          <a:prstGeom prst="rect">
            <a:avLst/>
          </a:prstGeom>
        </p:spPr>
        <p:txBody>
          <a:bodyPr/>
          <a:lstStyle>
            <a:lvl1pPr marL="0" indent="0" algn="r">
              <a:buNone/>
              <a:defRPr sz="5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8" name="Text Placeholder 7"/>
          <p:cNvSpPr>
            <a:spLocks noGrp="1"/>
          </p:cNvSpPr>
          <p:nvPr>
            <p:ph type="body" sz="quarter" idx="10"/>
          </p:nvPr>
        </p:nvSpPr>
        <p:spPr>
          <a:xfrm>
            <a:off x="4811713" y="4319588"/>
            <a:ext cx="3646487" cy="587375"/>
          </a:xfrm>
          <a:prstGeom prst="rect">
            <a:avLst/>
          </a:prstGeom>
        </p:spPr>
        <p:txBody>
          <a:bodyPr/>
          <a:lstStyle>
            <a:lvl1pPr>
              <a:defRPr sz="3200"/>
            </a:lvl1pPr>
            <a:lvl2pPr>
              <a:defRPr sz="3200"/>
            </a:lvl2pPr>
            <a:lvl3pPr>
              <a:defRPr sz="3200"/>
            </a:lvl3pPr>
            <a:lvl4pPr>
              <a:defRPr sz="3200"/>
            </a:lvl4pPr>
            <a:lvl5pPr>
              <a:defRPr sz="3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508239462"/>
      </p:ext>
    </p:extLst>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1800">
                <a:latin typeface="+mj-lt"/>
              </a:defRPr>
            </a:lvl1pPr>
          </a:lstStyle>
          <a:p>
            <a:r>
              <a:rPr lang="en-US" dirty="0" smtClean="0"/>
              <a:t>Click to edit Master title style</a:t>
            </a:r>
            <a:endParaRPr lang="en-US" dirty="0"/>
          </a:p>
        </p:txBody>
      </p:sp>
      <p:sp>
        <p:nvSpPr>
          <p:cNvPr id="6" name="TextBox 5"/>
          <p:cNvSpPr txBox="1"/>
          <p:nvPr userDrawn="1"/>
        </p:nvSpPr>
        <p:spPr>
          <a:xfrm>
            <a:off x="628650" y="849086"/>
            <a:ext cx="7886700" cy="261610"/>
          </a:xfrm>
          <a:prstGeom prst="rect">
            <a:avLst/>
          </a:prstGeom>
          <a:noFill/>
        </p:spPr>
        <p:txBody>
          <a:bodyPr wrap="square" rtlCol="0">
            <a:noAutofit/>
          </a:bodyPr>
          <a:lstStyle/>
          <a:p>
            <a:pPr defTabSz="914400"/>
            <a:endParaRPr lang="en-US" sz="1100" dirty="0">
              <a:solidFill>
                <a:prstClr val="black"/>
              </a:solidFill>
              <a:latin typeface="Calibri"/>
            </a:endParaRPr>
          </a:p>
        </p:txBody>
      </p:sp>
      <p:sp>
        <p:nvSpPr>
          <p:cNvPr id="8" name="Text Placeholder 7"/>
          <p:cNvSpPr>
            <a:spLocks noGrp="1"/>
          </p:cNvSpPr>
          <p:nvPr>
            <p:ph type="body" sz="quarter" idx="13"/>
          </p:nvPr>
        </p:nvSpPr>
        <p:spPr>
          <a:xfrm>
            <a:off x="674688" y="898525"/>
            <a:ext cx="7840662" cy="5273675"/>
          </a:xfrm>
          <a:prstGeom prst="rect">
            <a:avLst/>
          </a:prstGeom>
        </p:spPr>
        <p:txBody>
          <a:bodyPr/>
          <a:lstStyle>
            <a:lvl1pPr>
              <a:lnSpc>
                <a:spcPct val="100000"/>
              </a:lnSpc>
              <a:defRPr sz="1100"/>
            </a:lvl1pPr>
            <a:lvl2pPr>
              <a:lnSpc>
                <a:spcPct val="100000"/>
              </a:lnSpc>
              <a:defRPr sz="1100"/>
            </a:lvl2pPr>
            <a:lvl3pPr>
              <a:lnSpc>
                <a:spcPct val="100000"/>
              </a:lnSpc>
              <a:defRPr sz="1100"/>
            </a:lvl3pPr>
            <a:lvl4pPr>
              <a:lnSpc>
                <a:spcPct val="100000"/>
              </a:lnSpc>
              <a:defRPr sz="1100"/>
            </a:lvl4pPr>
            <a:lvl5pPr>
              <a:lnSpc>
                <a:spcPct val="100000"/>
              </a:lnSpc>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4"/>
          </p:nvPr>
        </p:nvSpPr>
        <p:spPr/>
        <p:txBody>
          <a:bodyPr/>
          <a:lstStyle/>
          <a:p>
            <a:endParaRPr lang="en-US" dirty="0">
              <a:solidFill>
                <a:prstClr val="black">
                  <a:tint val="75000"/>
                </a:prstClr>
              </a:solidFill>
              <a:latin typeface="Calibri"/>
            </a:endParaRPr>
          </a:p>
        </p:txBody>
      </p:sp>
      <p:sp>
        <p:nvSpPr>
          <p:cNvPr id="9" name="Footer Placeholder 8"/>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sp>
        <p:nvSpPr>
          <p:cNvPr id="10" name="Slide Number Placeholder 9"/>
          <p:cNvSpPr>
            <a:spLocks noGrp="1"/>
          </p:cNvSpPr>
          <p:nvPr>
            <p:ph type="sldNum" sz="quarter" idx="16"/>
          </p:nvPr>
        </p:nvSpPr>
        <p:spPr>
          <a:xfrm>
            <a:off x="8077200" y="6356350"/>
            <a:ext cx="438150" cy="365125"/>
          </a:xfrm>
        </p:spPr>
        <p:txBody>
          <a:bodyPr/>
          <a:lstStyle/>
          <a:p>
            <a:fld id="{CC5F7F06-EADD-463A-A735-0ECA7A2DBB6D}"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728749893"/>
      </p:ext>
    </p:extLst>
  </p:cSld>
  <p:clrMapOvr>
    <a:masterClrMapping/>
  </p:clrMapOvr>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1800">
                <a:latin typeface="+mj-lt"/>
              </a:defRPr>
            </a:lvl1pPr>
          </a:lstStyle>
          <a:p>
            <a:r>
              <a:rPr lang="en-US" dirty="0" smtClean="0"/>
              <a:t>Click to edit Master title style</a:t>
            </a:r>
            <a:endParaRPr lang="en-US" dirty="0"/>
          </a:p>
        </p:txBody>
      </p:sp>
      <p:sp>
        <p:nvSpPr>
          <p:cNvPr id="6" name="TextBox 5"/>
          <p:cNvSpPr txBox="1"/>
          <p:nvPr userDrawn="1"/>
        </p:nvSpPr>
        <p:spPr>
          <a:xfrm>
            <a:off x="628650" y="849086"/>
            <a:ext cx="7886700" cy="261610"/>
          </a:xfrm>
          <a:prstGeom prst="rect">
            <a:avLst/>
          </a:prstGeom>
          <a:noFill/>
        </p:spPr>
        <p:txBody>
          <a:bodyPr wrap="square" rtlCol="0">
            <a:noAutofit/>
          </a:bodyPr>
          <a:lstStyle/>
          <a:p>
            <a:pPr defTabSz="914400"/>
            <a:endParaRPr lang="en-US" sz="1100" dirty="0">
              <a:solidFill>
                <a:prstClr val="black"/>
              </a:solidFill>
              <a:latin typeface="Calibri"/>
            </a:endParaRPr>
          </a:p>
        </p:txBody>
      </p:sp>
      <p:sp>
        <p:nvSpPr>
          <p:cNvPr id="8" name="Text Placeholder 7"/>
          <p:cNvSpPr>
            <a:spLocks noGrp="1"/>
          </p:cNvSpPr>
          <p:nvPr>
            <p:ph type="body" sz="quarter" idx="13"/>
          </p:nvPr>
        </p:nvSpPr>
        <p:spPr>
          <a:xfrm>
            <a:off x="674688" y="898525"/>
            <a:ext cx="7840662" cy="5273675"/>
          </a:xfrm>
          <a:prstGeom prst="rect">
            <a:avLst/>
          </a:prstGeom>
        </p:spPr>
        <p:txBody>
          <a:bodyPr/>
          <a:lstStyle>
            <a:lvl1pPr>
              <a:lnSpc>
                <a:spcPct val="100000"/>
              </a:lnSpc>
              <a:defRPr sz="1100"/>
            </a:lvl1pPr>
            <a:lvl2pPr>
              <a:lnSpc>
                <a:spcPct val="100000"/>
              </a:lnSpc>
              <a:defRPr sz="1100"/>
            </a:lvl2pPr>
            <a:lvl3pPr>
              <a:lnSpc>
                <a:spcPct val="100000"/>
              </a:lnSpc>
              <a:defRPr sz="1100"/>
            </a:lvl3pPr>
            <a:lvl4pPr>
              <a:lnSpc>
                <a:spcPct val="100000"/>
              </a:lnSpc>
              <a:defRPr sz="1100"/>
            </a:lvl4pPr>
            <a:lvl5pPr>
              <a:lnSpc>
                <a:spcPct val="100000"/>
              </a:lnSpc>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4"/>
          </p:nvPr>
        </p:nvSpPr>
        <p:spPr/>
        <p:txBody>
          <a:bodyPr/>
          <a:lstStyle/>
          <a:p>
            <a:endParaRPr lang="en-US" dirty="0">
              <a:solidFill>
                <a:prstClr val="black">
                  <a:tint val="75000"/>
                </a:prstClr>
              </a:solidFill>
              <a:latin typeface="Calibri"/>
            </a:endParaRPr>
          </a:p>
        </p:txBody>
      </p:sp>
      <p:sp>
        <p:nvSpPr>
          <p:cNvPr id="9" name="Footer Placeholder 8"/>
          <p:cNvSpPr>
            <a:spLocks noGrp="1"/>
          </p:cNvSpPr>
          <p:nvPr>
            <p:ph type="ftr" sz="quarter" idx="15"/>
          </p:nvPr>
        </p:nvSpPr>
        <p:spPr/>
        <p:txBody>
          <a:bodyPr/>
          <a:lstStyle/>
          <a:p>
            <a:r>
              <a:rPr lang="en-US" smtClean="0">
                <a:solidFill>
                  <a:prstClr val="black">
                    <a:tint val="75000"/>
                  </a:prstClr>
                </a:solidFill>
                <a:latin typeface="Calibri"/>
              </a:rPr>
              <a:t>EAG:  Gr 9-10 ELA Scope and Sequence</a:t>
            </a:r>
            <a:endParaRPr lang="en-US" dirty="0">
              <a:solidFill>
                <a:prstClr val="black">
                  <a:tint val="75000"/>
                </a:prstClr>
              </a:solidFill>
              <a:latin typeface="Calibri"/>
            </a:endParaRPr>
          </a:p>
        </p:txBody>
      </p:sp>
      <p:sp>
        <p:nvSpPr>
          <p:cNvPr id="10" name="Slide Number Placeholder 9"/>
          <p:cNvSpPr>
            <a:spLocks noGrp="1"/>
          </p:cNvSpPr>
          <p:nvPr>
            <p:ph type="sldNum" sz="quarter" idx="16"/>
          </p:nvPr>
        </p:nvSpPr>
        <p:spPr>
          <a:xfrm>
            <a:off x="8077200" y="6356350"/>
            <a:ext cx="438150" cy="365125"/>
          </a:xfrm>
        </p:spPr>
        <p:txBody>
          <a:bodyPr/>
          <a:lstStyle/>
          <a:p>
            <a:fld id="{CC5F7F06-EADD-463A-A735-0ECA7A2DBB6D}"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039081629"/>
      </p:ext>
    </p:extLst>
  </p:cSld>
  <p:clrMapOvr>
    <a:masterClrMapping/>
  </p:clrMapOvr>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1800">
                <a:latin typeface="+mj-lt"/>
              </a:defRPr>
            </a:lvl1pPr>
          </a:lstStyle>
          <a:p>
            <a:r>
              <a:rPr lang="en-US" dirty="0" smtClean="0"/>
              <a:t>Click to edit Master title style</a:t>
            </a:r>
            <a:endParaRPr lang="en-US" dirty="0"/>
          </a:p>
        </p:txBody>
      </p:sp>
      <p:sp>
        <p:nvSpPr>
          <p:cNvPr id="6" name="TextBox 5"/>
          <p:cNvSpPr txBox="1"/>
          <p:nvPr userDrawn="1"/>
        </p:nvSpPr>
        <p:spPr>
          <a:xfrm>
            <a:off x="628650" y="849086"/>
            <a:ext cx="7886700" cy="261610"/>
          </a:xfrm>
          <a:prstGeom prst="rect">
            <a:avLst/>
          </a:prstGeom>
          <a:noFill/>
        </p:spPr>
        <p:txBody>
          <a:bodyPr wrap="square" rtlCol="0">
            <a:noAutofit/>
          </a:bodyPr>
          <a:lstStyle/>
          <a:p>
            <a:pPr defTabSz="914400"/>
            <a:endParaRPr lang="en-US" sz="1100" dirty="0">
              <a:solidFill>
                <a:prstClr val="black"/>
              </a:solidFill>
              <a:latin typeface="Calibri"/>
            </a:endParaRPr>
          </a:p>
        </p:txBody>
      </p:sp>
      <p:sp>
        <p:nvSpPr>
          <p:cNvPr id="8" name="Text Placeholder 7"/>
          <p:cNvSpPr>
            <a:spLocks noGrp="1"/>
          </p:cNvSpPr>
          <p:nvPr>
            <p:ph type="body" sz="quarter" idx="13"/>
          </p:nvPr>
        </p:nvSpPr>
        <p:spPr>
          <a:xfrm>
            <a:off x="674688" y="898525"/>
            <a:ext cx="7840662" cy="5273675"/>
          </a:xfrm>
          <a:prstGeom prst="rect">
            <a:avLst/>
          </a:prstGeom>
        </p:spPr>
        <p:txBody>
          <a:bodyPr/>
          <a:lstStyle>
            <a:lvl1pPr>
              <a:lnSpc>
                <a:spcPct val="100000"/>
              </a:lnSpc>
              <a:defRPr sz="1100"/>
            </a:lvl1pPr>
            <a:lvl2pPr>
              <a:lnSpc>
                <a:spcPct val="100000"/>
              </a:lnSpc>
              <a:defRPr sz="1100"/>
            </a:lvl2pPr>
            <a:lvl3pPr>
              <a:lnSpc>
                <a:spcPct val="100000"/>
              </a:lnSpc>
              <a:defRPr sz="1100"/>
            </a:lvl3pPr>
            <a:lvl4pPr>
              <a:lnSpc>
                <a:spcPct val="100000"/>
              </a:lnSpc>
              <a:defRPr sz="1100"/>
            </a:lvl4pPr>
            <a:lvl5pPr>
              <a:lnSpc>
                <a:spcPct val="100000"/>
              </a:lnSpc>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4"/>
          </p:nvPr>
        </p:nvSpPr>
        <p:spPr/>
        <p:txBody>
          <a:bodyPr/>
          <a:lstStyle/>
          <a:p>
            <a:endParaRPr lang="en-US" dirty="0">
              <a:solidFill>
                <a:prstClr val="black">
                  <a:tint val="75000"/>
                </a:prstClr>
              </a:solidFill>
              <a:latin typeface="Calibri"/>
            </a:endParaRPr>
          </a:p>
        </p:txBody>
      </p:sp>
      <p:sp>
        <p:nvSpPr>
          <p:cNvPr id="9" name="Footer Placeholder 8"/>
          <p:cNvSpPr>
            <a:spLocks noGrp="1"/>
          </p:cNvSpPr>
          <p:nvPr>
            <p:ph type="ftr" sz="quarter" idx="15"/>
          </p:nvPr>
        </p:nvSpPr>
        <p:spPr/>
        <p:txBody>
          <a:bodyPr/>
          <a:lstStyle/>
          <a:p>
            <a:r>
              <a:rPr lang="en-US" smtClean="0">
                <a:solidFill>
                  <a:prstClr val="black">
                    <a:tint val="75000"/>
                  </a:prstClr>
                </a:solidFill>
                <a:latin typeface="Calibri"/>
              </a:rPr>
              <a:t>EAG:  Gr 9-10 ELA Scope and Sequence</a:t>
            </a:r>
            <a:endParaRPr lang="en-US" dirty="0">
              <a:solidFill>
                <a:prstClr val="black">
                  <a:tint val="75000"/>
                </a:prstClr>
              </a:solidFill>
              <a:latin typeface="Calibri"/>
            </a:endParaRPr>
          </a:p>
        </p:txBody>
      </p:sp>
      <p:sp>
        <p:nvSpPr>
          <p:cNvPr id="10" name="Slide Number Placeholder 9"/>
          <p:cNvSpPr>
            <a:spLocks noGrp="1"/>
          </p:cNvSpPr>
          <p:nvPr>
            <p:ph type="sldNum" sz="quarter" idx="16"/>
          </p:nvPr>
        </p:nvSpPr>
        <p:spPr>
          <a:xfrm>
            <a:off x="8077200" y="6356350"/>
            <a:ext cx="438150" cy="365125"/>
          </a:xfrm>
        </p:spPr>
        <p:txBody>
          <a:bodyPr/>
          <a:lstStyle/>
          <a:p>
            <a:fld id="{CC5F7F06-EADD-463A-A735-0ECA7A2DBB6D}"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892953815"/>
      </p:ext>
    </p:extLst>
  </p:cSld>
  <p:clrMapOvr>
    <a:masterClrMapping/>
  </p:clrMapOvr>
  <p:timing>
    <p:tnLst>
      <p:par>
        <p:cTn xmlns:p14="http://schemas.microsoft.com/office/powerpoint/2010/mai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1800">
                <a:latin typeface="+mj-lt"/>
              </a:defRPr>
            </a:lvl1pPr>
          </a:lstStyle>
          <a:p>
            <a:r>
              <a:rPr lang="en-US" dirty="0" smtClean="0"/>
              <a:t>Click to edit Master title style</a:t>
            </a:r>
            <a:endParaRPr lang="en-US" dirty="0"/>
          </a:p>
        </p:txBody>
      </p:sp>
      <p:sp>
        <p:nvSpPr>
          <p:cNvPr id="6" name="TextBox 5"/>
          <p:cNvSpPr txBox="1"/>
          <p:nvPr userDrawn="1"/>
        </p:nvSpPr>
        <p:spPr>
          <a:xfrm>
            <a:off x="628650" y="849086"/>
            <a:ext cx="7886700" cy="261610"/>
          </a:xfrm>
          <a:prstGeom prst="rect">
            <a:avLst/>
          </a:prstGeom>
          <a:noFill/>
        </p:spPr>
        <p:txBody>
          <a:bodyPr wrap="square" rtlCol="0">
            <a:noAutofit/>
          </a:bodyPr>
          <a:lstStyle/>
          <a:p>
            <a:pPr defTabSz="914400"/>
            <a:endParaRPr lang="en-US" sz="1100" dirty="0">
              <a:solidFill>
                <a:prstClr val="black"/>
              </a:solidFill>
              <a:latin typeface="Calibri"/>
            </a:endParaRPr>
          </a:p>
        </p:txBody>
      </p:sp>
      <p:sp>
        <p:nvSpPr>
          <p:cNvPr id="8" name="Text Placeholder 7"/>
          <p:cNvSpPr>
            <a:spLocks noGrp="1"/>
          </p:cNvSpPr>
          <p:nvPr>
            <p:ph type="body" sz="quarter" idx="13"/>
          </p:nvPr>
        </p:nvSpPr>
        <p:spPr>
          <a:xfrm>
            <a:off x="674688" y="898525"/>
            <a:ext cx="7840662" cy="5273675"/>
          </a:xfrm>
          <a:prstGeom prst="rect">
            <a:avLst/>
          </a:prstGeom>
        </p:spPr>
        <p:txBody>
          <a:bodyPr/>
          <a:lstStyle>
            <a:lvl1pPr>
              <a:lnSpc>
                <a:spcPct val="100000"/>
              </a:lnSpc>
              <a:defRPr sz="1100"/>
            </a:lvl1pPr>
            <a:lvl2pPr>
              <a:lnSpc>
                <a:spcPct val="100000"/>
              </a:lnSpc>
              <a:defRPr sz="1100"/>
            </a:lvl2pPr>
            <a:lvl3pPr>
              <a:lnSpc>
                <a:spcPct val="100000"/>
              </a:lnSpc>
              <a:defRPr sz="1100"/>
            </a:lvl3pPr>
            <a:lvl4pPr>
              <a:lnSpc>
                <a:spcPct val="100000"/>
              </a:lnSpc>
              <a:defRPr sz="1100"/>
            </a:lvl4pPr>
            <a:lvl5pPr>
              <a:lnSpc>
                <a:spcPct val="100000"/>
              </a:lnSpc>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4"/>
          </p:nvPr>
        </p:nvSpPr>
        <p:spPr/>
        <p:txBody>
          <a:bodyPr/>
          <a:lstStyle/>
          <a:p>
            <a:endParaRPr lang="en-US" dirty="0">
              <a:solidFill>
                <a:prstClr val="black">
                  <a:tint val="75000"/>
                </a:prstClr>
              </a:solidFill>
              <a:latin typeface="Calibri"/>
            </a:endParaRPr>
          </a:p>
        </p:txBody>
      </p:sp>
      <p:sp>
        <p:nvSpPr>
          <p:cNvPr id="9" name="Footer Placeholder 8"/>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sp>
        <p:nvSpPr>
          <p:cNvPr id="10" name="Slide Number Placeholder 9"/>
          <p:cNvSpPr>
            <a:spLocks noGrp="1"/>
          </p:cNvSpPr>
          <p:nvPr>
            <p:ph type="sldNum" sz="quarter" idx="16"/>
          </p:nvPr>
        </p:nvSpPr>
        <p:spPr>
          <a:xfrm>
            <a:off x="8077200" y="6356350"/>
            <a:ext cx="438150" cy="365125"/>
          </a:xfrm>
        </p:spPr>
        <p:txBody>
          <a:bodyPr/>
          <a:lstStyle/>
          <a:p>
            <a:fld id="{CC5F7F06-EADD-463A-A735-0ECA7A2DBB6D}"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897445458"/>
      </p:ext>
    </p:extLst>
  </p:cSld>
  <p:clrMapOvr>
    <a:masterClrMapping/>
  </p:clrMapOvr>
  <p:timing>
    <p:tnLst>
      <p:par>
        <p:cTn xmlns:p14="http://schemas.microsoft.com/office/powerpoint/2010/mai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1800">
                <a:latin typeface="+mj-lt"/>
              </a:defRPr>
            </a:lvl1pPr>
          </a:lstStyle>
          <a:p>
            <a:r>
              <a:rPr lang="en-US" dirty="0" smtClean="0"/>
              <a:t>Click to edit Master title style</a:t>
            </a:r>
            <a:endParaRPr lang="en-US" dirty="0"/>
          </a:p>
        </p:txBody>
      </p:sp>
      <p:sp>
        <p:nvSpPr>
          <p:cNvPr id="6" name="TextBox 5"/>
          <p:cNvSpPr txBox="1"/>
          <p:nvPr userDrawn="1"/>
        </p:nvSpPr>
        <p:spPr>
          <a:xfrm>
            <a:off x="628650" y="849086"/>
            <a:ext cx="7886700" cy="261610"/>
          </a:xfrm>
          <a:prstGeom prst="rect">
            <a:avLst/>
          </a:prstGeom>
          <a:noFill/>
        </p:spPr>
        <p:txBody>
          <a:bodyPr wrap="square" rtlCol="0">
            <a:noAutofit/>
          </a:bodyPr>
          <a:lstStyle/>
          <a:p>
            <a:pPr defTabSz="914400"/>
            <a:endParaRPr lang="en-US" sz="1100" dirty="0">
              <a:solidFill>
                <a:prstClr val="black"/>
              </a:solidFill>
              <a:latin typeface="Calibri"/>
            </a:endParaRPr>
          </a:p>
        </p:txBody>
      </p:sp>
      <p:sp>
        <p:nvSpPr>
          <p:cNvPr id="8" name="Text Placeholder 7"/>
          <p:cNvSpPr>
            <a:spLocks noGrp="1"/>
          </p:cNvSpPr>
          <p:nvPr>
            <p:ph type="body" sz="quarter" idx="13"/>
          </p:nvPr>
        </p:nvSpPr>
        <p:spPr>
          <a:xfrm>
            <a:off x="674688" y="898525"/>
            <a:ext cx="7840662" cy="5273675"/>
          </a:xfrm>
          <a:prstGeom prst="rect">
            <a:avLst/>
          </a:prstGeom>
        </p:spPr>
        <p:txBody>
          <a:bodyPr/>
          <a:lstStyle>
            <a:lvl1pPr>
              <a:lnSpc>
                <a:spcPct val="100000"/>
              </a:lnSpc>
              <a:defRPr sz="1100"/>
            </a:lvl1pPr>
            <a:lvl2pPr>
              <a:lnSpc>
                <a:spcPct val="100000"/>
              </a:lnSpc>
              <a:defRPr sz="1100"/>
            </a:lvl2pPr>
            <a:lvl3pPr>
              <a:lnSpc>
                <a:spcPct val="100000"/>
              </a:lnSpc>
              <a:defRPr sz="1100"/>
            </a:lvl3pPr>
            <a:lvl4pPr>
              <a:lnSpc>
                <a:spcPct val="100000"/>
              </a:lnSpc>
              <a:defRPr sz="1100"/>
            </a:lvl4pPr>
            <a:lvl5pPr>
              <a:lnSpc>
                <a:spcPct val="100000"/>
              </a:lnSpc>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4"/>
          </p:nvPr>
        </p:nvSpPr>
        <p:spPr/>
        <p:txBody>
          <a:bodyPr/>
          <a:lstStyle/>
          <a:p>
            <a:endParaRPr lang="en-US" dirty="0">
              <a:solidFill>
                <a:prstClr val="black">
                  <a:tint val="75000"/>
                </a:prstClr>
              </a:solidFill>
              <a:latin typeface="Calibri"/>
            </a:endParaRPr>
          </a:p>
        </p:txBody>
      </p:sp>
      <p:sp>
        <p:nvSpPr>
          <p:cNvPr id="9" name="Footer Placeholder 8"/>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sp>
        <p:nvSpPr>
          <p:cNvPr id="10" name="Slide Number Placeholder 9"/>
          <p:cNvSpPr>
            <a:spLocks noGrp="1"/>
          </p:cNvSpPr>
          <p:nvPr>
            <p:ph type="sldNum" sz="quarter" idx="16"/>
          </p:nvPr>
        </p:nvSpPr>
        <p:spPr>
          <a:xfrm>
            <a:off x="8077200" y="6356350"/>
            <a:ext cx="438150" cy="365125"/>
          </a:xfrm>
        </p:spPr>
        <p:txBody>
          <a:bodyPr/>
          <a:lstStyle/>
          <a:p>
            <a:fld id="{CC5F7F06-EADD-463A-A735-0ECA7A2DBB6D}"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925187937"/>
      </p:ext>
    </p:extLst>
  </p:cSld>
  <p:clrMapOvr>
    <a:masterClrMapping/>
  </p:clrMapOvr>
  <p:timing>
    <p:tnLst>
      <p:par>
        <p:cTn xmlns:p14="http://schemas.microsoft.com/office/powerpoint/2010/mai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1800">
                <a:latin typeface="+mj-lt"/>
              </a:defRPr>
            </a:lvl1pPr>
          </a:lstStyle>
          <a:p>
            <a:r>
              <a:rPr lang="en-US" dirty="0" smtClean="0"/>
              <a:t>Click to edit Master title style</a:t>
            </a:r>
            <a:endParaRPr lang="en-US" dirty="0"/>
          </a:p>
        </p:txBody>
      </p:sp>
      <p:sp>
        <p:nvSpPr>
          <p:cNvPr id="6" name="TextBox 5"/>
          <p:cNvSpPr txBox="1"/>
          <p:nvPr userDrawn="1"/>
        </p:nvSpPr>
        <p:spPr>
          <a:xfrm>
            <a:off x="628650" y="849086"/>
            <a:ext cx="7886700" cy="261610"/>
          </a:xfrm>
          <a:prstGeom prst="rect">
            <a:avLst/>
          </a:prstGeom>
          <a:noFill/>
        </p:spPr>
        <p:txBody>
          <a:bodyPr wrap="square" rtlCol="0">
            <a:noAutofit/>
          </a:bodyPr>
          <a:lstStyle/>
          <a:p>
            <a:pPr defTabSz="914400"/>
            <a:endParaRPr lang="en-US" sz="1100" dirty="0">
              <a:solidFill>
                <a:prstClr val="black"/>
              </a:solidFill>
              <a:latin typeface="Calibri"/>
            </a:endParaRPr>
          </a:p>
        </p:txBody>
      </p:sp>
      <p:sp>
        <p:nvSpPr>
          <p:cNvPr id="8" name="Text Placeholder 7"/>
          <p:cNvSpPr>
            <a:spLocks noGrp="1"/>
          </p:cNvSpPr>
          <p:nvPr>
            <p:ph type="body" sz="quarter" idx="13"/>
          </p:nvPr>
        </p:nvSpPr>
        <p:spPr>
          <a:xfrm>
            <a:off x="674688" y="898525"/>
            <a:ext cx="7840662" cy="5273675"/>
          </a:xfrm>
          <a:prstGeom prst="rect">
            <a:avLst/>
          </a:prstGeom>
        </p:spPr>
        <p:txBody>
          <a:bodyPr/>
          <a:lstStyle>
            <a:lvl1pPr>
              <a:lnSpc>
                <a:spcPct val="100000"/>
              </a:lnSpc>
              <a:defRPr sz="1100"/>
            </a:lvl1pPr>
            <a:lvl2pPr>
              <a:lnSpc>
                <a:spcPct val="100000"/>
              </a:lnSpc>
              <a:defRPr sz="1100"/>
            </a:lvl2pPr>
            <a:lvl3pPr>
              <a:lnSpc>
                <a:spcPct val="100000"/>
              </a:lnSpc>
              <a:defRPr sz="1100"/>
            </a:lvl3pPr>
            <a:lvl4pPr>
              <a:lnSpc>
                <a:spcPct val="100000"/>
              </a:lnSpc>
              <a:defRPr sz="1100"/>
            </a:lvl4pPr>
            <a:lvl5pPr>
              <a:lnSpc>
                <a:spcPct val="100000"/>
              </a:lnSpc>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4"/>
          </p:nvPr>
        </p:nvSpPr>
        <p:spPr/>
        <p:txBody>
          <a:bodyPr/>
          <a:lstStyle/>
          <a:p>
            <a:endParaRPr lang="en-US" dirty="0">
              <a:solidFill>
                <a:prstClr val="black">
                  <a:tint val="75000"/>
                </a:prstClr>
              </a:solidFill>
              <a:latin typeface="Calibri"/>
            </a:endParaRPr>
          </a:p>
        </p:txBody>
      </p:sp>
      <p:sp>
        <p:nvSpPr>
          <p:cNvPr id="9" name="Footer Placeholder 8"/>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sp>
        <p:nvSpPr>
          <p:cNvPr id="10" name="Slide Number Placeholder 9"/>
          <p:cNvSpPr>
            <a:spLocks noGrp="1"/>
          </p:cNvSpPr>
          <p:nvPr>
            <p:ph type="sldNum" sz="quarter" idx="16"/>
          </p:nvPr>
        </p:nvSpPr>
        <p:spPr>
          <a:xfrm>
            <a:off x="8077200" y="6356350"/>
            <a:ext cx="438150" cy="365125"/>
          </a:xfrm>
        </p:spPr>
        <p:txBody>
          <a:bodyPr/>
          <a:lstStyle/>
          <a:p>
            <a:fld id="{CC5F7F06-EADD-463A-A735-0ECA7A2DBB6D}"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014844862"/>
      </p:ext>
    </p:extLst>
  </p:cSld>
  <p:clrMapOvr>
    <a:masterClrMapping/>
  </p:clrMapOvr>
  <p:timing>
    <p:tnLst>
      <p:par>
        <p:cTn xmlns:p14="http://schemas.microsoft.com/office/powerpoint/2010/mai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1800">
                <a:latin typeface="+mj-lt"/>
              </a:defRPr>
            </a:lvl1pPr>
          </a:lstStyle>
          <a:p>
            <a:r>
              <a:rPr lang="en-US" dirty="0" smtClean="0"/>
              <a:t>Click to edit Master title style</a:t>
            </a:r>
            <a:endParaRPr lang="en-US" dirty="0"/>
          </a:p>
        </p:txBody>
      </p:sp>
      <p:sp>
        <p:nvSpPr>
          <p:cNvPr id="6" name="TextBox 5"/>
          <p:cNvSpPr txBox="1"/>
          <p:nvPr userDrawn="1"/>
        </p:nvSpPr>
        <p:spPr>
          <a:xfrm>
            <a:off x="628650" y="849086"/>
            <a:ext cx="7886700" cy="261610"/>
          </a:xfrm>
          <a:prstGeom prst="rect">
            <a:avLst/>
          </a:prstGeom>
          <a:noFill/>
        </p:spPr>
        <p:txBody>
          <a:bodyPr wrap="square" rtlCol="0">
            <a:noAutofit/>
          </a:bodyPr>
          <a:lstStyle/>
          <a:p>
            <a:pPr defTabSz="914400"/>
            <a:endParaRPr lang="en-US" sz="1100" dirty="0">
              <a:solidFill>
                <a:prstClr val="black"/>
              </a:solidFill>
              <a:latin typeface="Calibri"/>
            </a:endParaRPr>
          </a:p>
        </p:txBody>
      </p:sp>
      <p:sp>
        <p:nvSpPr>
          <p:cNvPr id="8" name="Text Placeholder 7"/>
          <p:cNvSpPr>
            <a:spLocks noGrp="1"/>
          </p:cNvSpPr>
          <p:nvPr>
            <p:ph type="body" sz="quarter" idx="13"/>
          </p:nvPr>
        </p:nvSpPr>
        <p:spPr>
          <a:xfrm>
            <a:off x="674688" y="898525"/>
            <a:ext cx="7840662" cy="5273675"/>
          </a:xfrm>
          <a:prstGeom prst="rect">
            <a:avLst/>
          </a:prstGeom>
        </p:spPr>
        <p:txBody>
          <a:bodyPr/>
          <a:lstStyle>
            <a:lvl1pPr>
              <a:lnSpc>
                <a:spcPct val="100000"/>
              </a:lnSpc>
              <a:defRPr sz="1100"/>
            </a:lvl1pPr>
            <a:lvl2pPr>
              <a:lnSpc>
                <a:spcPct val="100000"/>
              </a:lnSpc>
              <a:defRPr sz="1100"/>
            </a:lvl2pPr>
            <a:lvl3pPr>
              <a:lnSpc>
                <a:spcPct val="100000"/>
              </a:lnSpc>
              <a:defRPr sz="1100"/>
            </a:lvl3pPr>
            <a:lvl4pPr>
              <a:lnSpc>
                <a:spcPct val="100000"/>
              </a:lnSpc>
              <a:defRPr sz="1100"/>
            </a:lvl4pPr>
            <a:lvl5pPr>
              <a:lnSpc>
                <a:spcPct val="100000"/>
              </a:lnSpc>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4"/>
          </p:nvPr>
        </p:nvSpPr>
        <p:spPr/>
        <p:txBody>
          <a:bodyPr/>
          <a:lstStyle/>
          <a:p>
            <a:endParaRPr lang="en-US" dirty="0">
              <a:solidFill>
                <a:prstClr val="black">
                  <a:tint val="75000"/>
                </a:prstClr>
              </a:solidFill>
              <a:latin typeface="Calibri"/>
            </a:endParaRPr>
          </a:p>
        </p:txBody>
      </p:sp>
      <p:sp>
        <p:nvSpPr>
          <p:cNvPr id="9" name="Footer Placeholder 8"/>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sp>
        <p:nvSpPr>
          <p:cNvPr id="10" name="Slide Number Placeholder 9"/>
          <p:cNvSpPr>
            <a:spLocks noGrp="1"/>
          </p:cNvSpPr>
          <p:nvPr>
            <p:ph type="sldNum" sz="quarter" idx="16"/>
          </p:nvPr>
        </p:nvSpPr>
        <p:spPr>
          <a:xfrm>
            <a:off x="8077200" y="6356350"/>
            <a:ext cx="438150" cy="365125"/>
          </a:xfrm>
        </p:spPr>
        <p:txBody>
          <a:bodyPr/>
          <a:lstStyle/>
          <a:p>
            <a:fld id="{CC5F7F06-EADD-463A-A735-0ECA7A2DBB6D}"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045769878"/>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2615D8-F623-D24F-AF8E-6471C3D9342F}" type="datetimeFigureOut">
              <a:rPr lang="en-US" smtClean="0"/>
              <a:t>5/19/16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88AEC-47CF-B442-BC53-701A404D1CED}" type="slidenum">
              <a:rPr lang="en-US" smtClean="0"/>
              <a:t>‹#›</a:t>
            </a:fld>
            <a:endParaRPr lang="en-US"/>
          </a:p>
        </p:txBody>
      </p:sp>
    </p:spTree>
    <p:extLst>
      <p:ext uri="{BB962C8B-B14F-4D97-AF65-F5344CB8AC3E}">
        <p14:creationId xmlns:p14="http://schemas.microsoft.com/office/powerpoint/2010/main" val="3913481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2615D8-F623-D24F-AF8E-6471C3D9342F}" type="datetimeFigureOut">
              <a:rPr lang="en-US" smtClean="0"/>
              <a:t>5/19/16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88AEC-47CF-B442-BC53-701A404D1CED}" type="slidenum">
              <a:rPr lang="en-US" smtClean="0"/>
              <a:t>‹#›</a:t>
            </a:fld>
            <a:endParaRPr lang="en-US"/>
          </a:p>
        </p:txBody>
      </p:sp>
    </p:spTree>
    <p:extLst>
      <p:ext uri="{BB962C8B-B14F-4D97-AF65-F5344CB8AC3E}">
        <p14:creationId xmlns:p14="http://schemas.microsoft.com/office/powerpoint/2010/main" val="2982088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2615D8-F623-D24F-AF8E-6471C3D9342F}" type="datetimeFigureOut">
              <a:rPr lang="en-US" smtClean="0"/>
              <a:t>5/19/16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488AEC-47CF-B442-BC53-701A404D1CED}" type="slidenum">
              <a:rPr lang="en-US" smtClean="0"/>
              <a:t>‹#›</a:t>
            </a:fld>
            <a:endParaRPr lang="en-US"/>
          </a:p>
        </p:txBody>
      </p:sp>
    </p:spTree>
    <p:extLst>
      <p:ext uri="{BB962C8B-B14F-4D97-AF65-F5344CB8AC3E}">
        <p14:creationId xmlns:p14="http://schemas.microsoft.com/office/powerpoint/2010/main" val="1639481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2615D8-F623-D24F-AF8E-6471C3D9342F}" type="datetimeFigureOut">
              <a:rPr lang="en-US" smtClean="0"/>
              <a:t>5/19/16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488AEC-47CF-B442-BC53-701A404D1CED}" type="slidenum">
              <a:rPr lang="en-US" smtClean="0"/>
              <a:t>‹#›</a:t>
            </a:fld>
            <a:endParaRPr lang="en-US"/>
          </a:p>
        </p:txBody>
      </p:sp>
    </p:spTree>
    <p:extLst>
      <p:ext uri="{BB962C8B-B14F-4D97-AF65-F5344CB8AC3E}">
        <p14:creationId xmlns:p14="http://schemas.microsoft.com/office/powerpoint/2010/main" val="400802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2615D8-F623-D24F-AF8E-6471C3D9342F}" type="datetimeFigureOut">
              <a:rPr lang="en-US" smtClean="0"/>
              <a:t>5/19/16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488AEC-47CF-B442-BC53-701A404D1CED}" type="slidenum">
              <a:rPr lang="en-US" smtClean="0"/>
              <a:t>‹#›</a:t>
            </a:fld>
            <a:endParaRPr lang="en-US"/>
          </a:p>
        </p:txBody>
      </p:sp>
    </p:spTree>
    <p:extLst>
      <p:ext uri="{BB962C8B-B14F-4D97-AF65-F5344CB8AC3E}">
        <p14:creationId xmlns:p14="http://schemas.microsoft.com/office/powerpoint/2010/main" val="3176535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2615D8-F623-D24F-AF8E-6471C3D9342F}" type="datetimeFigureOut">
              <a:rPr lang="en-US" smtClean="0"/>
              <a:t>5/19/16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488AEC-47CF-B442-BC53-701A404D1CED}" type="slidenum">
              <a:rPr lang="en-US" smtClean="0"/>
              <a:t>‹#›</a:t>
            </a:fld>
            <a:endParaRPr lang="en-US"/>
          </a:p>
        </p:txBody>
      </p:sp>
    </p:spTree>
    <p:extLst>
      <p:ext uri="{BB962C8B-B14F-4D97-AF65-F5344CB8AC3E}">
        <p14:creationId xmlns:p14="http://schemas.microsoft.com/office/powerpoint/2010/main" val="3921716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2615D8-F623-D24F-AF8E-6471C3D9342F}" type="datetimeFigureOut">
              <a:rPr lang="en-US" smtClean="0"/>
              <a:t>5/19/16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488AEC-47CF-B442-BC53-701A404D1CED}" type="slidenum">
              <a:rPr lang="en-US" smtClean="0"/>
              <a:t>‹#›</a:t>
            </a:fld>
            <a:endParaRPr lang="en-US"/>
          </a:p>
        </p:txBody>
      </p:sp>
    </p:spTree>
    <p:extLst>
      <p:ext uri="{BB962C8B-B14F-4D97-AF65-F5344CB8AC3E}">
        <p14:creationId xmlns:p14="http://schemas.microsoft.com/office/powerpoint/2010/main" val="3308004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2615D8-F623-D24F-AF8E-6471C3D9342F}" type="datetimeFigureOut">
              <a:rPr lang="en-US" smtClean="0"/>
              <a:t>5/19/16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488AEC-47CF-B442-BC53-701A404D1CED}" type="slidenum">
              <a:rPr lang="en-US" smtClean="0"/>
              <a:t>‹#›</a:t>
            </a:fld>
            <a:endParaRPr lang="en-US"/>
          </a:p>
        </p:txBody>
      </p:sp>
    </p:spTree>
    <p:extLst>
      <p:ext uri="{BB962C8B-B14F-4D97-AF65-F5344CB8AC3E}">
        <p14:creationId xmlns:p14="http://schemas.microsoft.com/office/powerpoint/2010/main" val="231365317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2615D8-F623-D24F-AF8E-6471C3D9342F}" type="datetimeFigureOut">
              <a:rPr lang="en-US" smtClean="0"/>
              <a:t>5/19/16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488AEC-47CF-B442-BC53-701A404D1CED}" type="slidenum">
              <a:rPr lang="en-US" smtClean="0"/>
              <a:t>‹#›</a:t>
            </a:fld>
            <a:endParaRPr lang="en-US"/>
          </a:p>
        </p:txBody>
      </p:sp>
    </p:spTree>
    <p:extLst>
      <p:ext uri="{BB962C8B-B14F-4D97-AF65-F5344CB8AC3E}">
        <p14:creationId xmlns:p14="http://schemas.microsoft.com/office/powerpoint/2010/main" val="1506300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364218"/>
          </a:xfrm>
          <a:prstGeom prst="rect">
            <a:avLst/>
          </a:prstGeom>
          <a:ln>
            <a:noFill/>
          </a:ln>
        </p:spPr>
        <p:txBody>
          <a:bodyPr vert="horz" lIns="91440" tIns="45720" rIns="91440" bIns="45720" rtlCol="0" anchor="ctr">
            <a:noAutofit/>
          </a:bodyPr>
          <a:lstStyle/>
          <a:p>
            <a:r>
              <a:rPr lang="en-US" dirty="0" smtClean="0"/>
              <a:t>Click to edit Master title style</a:t>
            </a:r>
            <a:endParaRPr lang="en-US" dirty="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CC5F7F06-EADD-463A-A735-0ECA7A2DBB6D}" type="slidenum">
              <a:rPr lang="en-US" smtClean="0">
                <a:solidFill>
                  <a:prstClr val="black">
                    <a:tint val="75000"/>
                  </a:prstClr>
                </a:solidFill>
                <a:latin typeface="Calibri"/>
              </a:rPr>
              <a:pPr defTabSz="914400"/>
              <a:t>‹#›</a:t>
            </a:fld>
            <a:endParaRPr lang="en-US">
              <a:solidFill>
                <a:prstClr val="black">
                  <a:tint val="75000"/>
                </a:prstClr>
              </a:solidFill>
              <a:latin typeface="Calibri"/>
            </a:endParaRPr>
          </a:p>
        </p:txBody>
      </p:sp>
      <p:cxnSp>
        <p:nvCxnSpPr>
          <p:cNvPr id="9" name="Straight Connector 8"/>
          <p:cNvCxnSpPr/>
          <p:nvPr userDrawn="1"/>
        </p:nvCxnSpPr>
        <p:spPr>
          <a:xfrm>
            <a:off x="628650" y="734786"/>
            <a:ext cx="7886700" cy="5443"/>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554463271"/>
      </p:ext>
    </p:extLst>
  </p:cSld>
  <p:clrMap bg1="lt1" tx1="dk1" bg2="lt2" tx2="dk2" accent1="accent1" accent2="accent2" accent3="accent3" accent4="accent4" accent5="accent5" accent6="accent6" hlink="hlink" folHlink="folHlink"/>
  <p:sldLayoutIdLst>
    <p:sldLayoutId id="2147483661" r:id="rId1"/>
  </p:sldLayoutIdLst>
  <p:timing>
    <p:tnLst>
      <p:par>
        <p:cTn xmlns:p14="http://schemas.microsoft.com/office/powerpoint/2010/main" id="1" dur="indefinite" restart="never" nodeType="tmRoot"/>
      </p:par>
    </p:tnLst>
  </p:timing>
  <p:hf hdr="0" dt="0"/>
  <p:txStyles>
    <p:titleStyle>
      <a:lvl1pPr algn="l" defTabSz="914400" rtl="0" eaLnBrk="1" latinLnBrk="0" hangingPunct="1">
        <a:lnSpc>
          <a:spcPct val="90000"/>
        </a:lnSpc>
        <a:spcBef>
          <a:spcPct val="0"/>
        </a:spcBef>
        <a:buNone/>
        <a:defRPr sz="18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1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364218"/>
          </a:xfrm>
          <a:prstGeom prst="rect">
            <a:avLst/>
          </a:prstGeom>
          <a:ln>
            <a:noFill/>
          </a:ln>
        </p:spPr>
        <p:txBody>
          <a:bodyPr vert="horz" lIns="91440" tIns="45720" rIns="91440" bIns="45720" rtlCol="0" anchor="ctr">
            <a:noAutofit/>
          </a:bodyPr>
          <a:lstStyle/>
          <a:p>
            <a:r>
              <a:rPr lang="en-US" dirty="0" smtClean="0"/>
              <a:t>Click to edit Master title style</a:t>
            </a:r>
            <a:endParaRPr lang="en-US" dirty="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r>
              <a:rPr lang="en-US" smtClean="0">
                <a:solidFill>
                  <a:prstClr val="black">
                    <a:tint val="75000"/>
                  </a:prstClr>
                </a:solidFill>
                <a:latin typeface="Calibri"/>
              </a:rPr>
              <a:t>EAG:  Gr 9-10 ELA Scope and Sequence</a:t>
            </a: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CC5F7F06-EADD-463A-A735-0ECA7A2DBB6D}" type="slidenum">
              <a:rPr lang="en-US" smtClean="0">
                <a:solidFill>
                  <a:prstClr val="black">
                    <a:tint val="75000"/>
                  </a:prstClr>
                </a:solidFill>
                <a:latin typeface="Calibri"/>
              </a:rPr>
              <a:pPr defTabSz="914400"/>
              <a:t>‹#›</a:t>
            </a:fld>
            <a:endParaRPr lang="en-US">
              <a:solidFill>
                <a:prstClr val="black">
                  <a:tint val="75000"/>
                </a:prstClr>
              </a:solidFill>
              <a:latin typeface="Calibri"/>
            </a:endParaRPr>
          </a:p>
        </p:txBody>
      </p:sp>
      <p:cxnSp>
        <p:nvCxnSpPr>
          <p:cNvPr id="9" name="Straight Connector 8"/>
          <p:cNvCxnSpPr/>
          <p:nvPr userDrawn="1"/>
        </p:nvCxnSpPr>
        <p:spPr>
          <a:xfrm>
            <a:off x="628650" y="734786"/>
            <a:ext cx="7886700" cy="5443"/>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839040388"/>
      </p:ext>
    </p:extLst>
  </p:cSld>
  <p:clrMap bg1="lt1" tx1="dk1" bg2="lt2" tx2="dk2" accent1="accent1" accent2="accent2" accent3="accent3" accent4="accent4" accent5="accent5" accent6="accent6" hlink="hlink" folHlink="folHlink"/>
  <p:sldLayoutIdLst>
    <p:sldLayoutId id="2147483664" r:id="rId1"/>
  </p:sldLayoutIdLst>
  <p:timing>
    <p:tnLst>
      <p:par>
        <p:cTn xmlns:p14="http://schemas.microsoft.com/office/powerpoint/2010/main" id="1" dur="indefinite" restart="never" nodeType="tmRoot"/>
      </p:par>
    </p:tnLst>
  </p:timing>
  <p:hf hdr="0" dt="0"/>
  <p:txStyles>
    <p:titleStyle>
      <a:lvl1pPr algn="l" defTabSz="914400" rtl="0" eaLnBrk="1" latinLnBrk="0" hangingPunct="1">
        <a:lnSpc>
          <a:spcPct val="90000"/>
        </a:lnSpc>
        <a:spcBef>
          <a:spcPct val="0"/>
        </a:spcBef>
        <a:buNone/>
        <a:defRPr sz="18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1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364218"/>
          </a:xfrm>
          <a:prstGeom prst="rect">
            <a:avLst/>
          </a:prstGeom>
          <a:ln>
            <a:noFill/>
          </a:ln>
        </p:spPr>
        <p:txBody>
          <a:bodyPr vert="horz" lIns="91440" tIns="45720" rIns="91440" bIns="45720" rtlCol="0" anchor="ctr">
            <a:noAutofit/>
          </a:bodyPr>
          <a:lstStyle/>
          <a:p>
            <a:r>
              <a:rPr lang="en-US" dirty="0" smtClean="0"/>
              <a:t>Click to edit Master title style</a:t>
            </a:r>
            <a:endParaRPr lang="en-US" dirty="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r>
              <a:rPr lang="en-US" smtClean="0">
                <a:solidFill>
                  <a:prstClr val="black">
                    <a:tint val="75000"/>
                  </a:prstClr>
                </a:solidFill>
                <a:latin typeface="Calibri"/>
              </a:rPr>
              <a:t>EAG:  Gr 9-10 ELA Scope and Sequence</a:t>
            </a: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CC5F7F06-EADD-463A-A735-0ECA7A2DBB6D}" type="slidenum">
              <a:rPr lang="en-US" smtClean="0">
                <a:solidFill>
                  <a:prstClr val="black">
                    <a:tint val="75000"/>
                  </a:prstClr>
                </a:solidFill>
                <a:latin typeface="Calibri"/>
              </a:rPr>
              <a:pPr defTabSz="914400"/>
              <a:t>‹#›</a:t>
            </a:fld>
            <a:endParaRPr lang="en-US">
              <a:solidFill>
                <a:prstClr val="black">
                  <a:tint val="75000"/>
                </a:prstClr>
              </a:solidFill>
              <a:latin typeface="Calibri"/>
            </a:endParaRPr>
          </a:p>
        </p:txBody>
      </p:sp>
      <p:cxnSp>
        <p:nvCxnSpPr>
          <p:cNvPr id="9" name="Straight Connector 8"/>
          <p:cNvCxnSpPr/>
          <p:nvPr userDrawn="1"/>
        </p:nvCxnSpPr>
        <p:spPr>
          <a:xfrm>
            <a:off x="628650" y="734786"/>
            <a:ext cx="7886700" cy="5443"/>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114551221"/>
      </p:ext>
    </p:extLst>
  </p:cSld>
  <p:clrMap bg1="lt1" tx1="dk1" bg2="lt2" tx2="dk2" accent1="accent1" accent2="accent2" accent3="accent3" accent4="accent4" accent5="accent5" accent6="accent6" hlink="hlink" folHlink="folHlink"/>
  <p:sldLayoutIdLst>
    <p:sldLayoutId id="2147483666" r:id="rId1"/>
  </p:sldLayoutIdLst>
  <p:timing>
    <p:tnLst>
      <p:par>
        <p:cTn xmlns:p14="http://schemas.microsoft.com/office/powerpoint/2010/main" id="1" dur="indefinite" restart="never" nodeType="tmRoot"/>
      </p:par>
    </p:tnLst>
  </p:timing>
  <p:hf hdr="0" dt="0"/>
  <p:txStyles>
    <p:titleStyle>
      <a:lvl1pPr algn="l" defTabSz="914400" rtl="0" eaLnBrk="1" latinLnBrk="0" hangingPunct="1">
        <a:lnSpc>
          <a:spcPct val="90000"/>
        </a:lnSpc>
        <a:spcBef>
          <a:spcPct val="0"/>
        </a:spcBef>
        <a:buNone/>
        <a:defRPr sz="18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1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364218"/>
          </a:xfrm>
          <a:prstGeom prst="rect">
            <a:avLst/>
          </a:prstGeom>
          <a:ln>
            <a:noFill/>
          </a:ln>
        </p:spPr>
        <p:txBody>
          <a:bodyPr vert="horz" lIns="91440" tIns="45720" rIns="91440" bIns="45720" rtlCol="0" anchor="ctr">
            <a:noAutofit/>
          </a:bodyPr>
          <a:lstStyle/>
          <a:p>
            <a:r>
              <a:rPr lang="en-US" dirty="0" smtClean="0"/>
              <a:t>Click to edit Master title style</a:t>
            </a:r>
            <a:endParaRPr lang="en-US" dirty="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CC5F7F06-EADD-463A-A735-0ECA7A2DBB6D}" type="slidenum">
              <a:rPr lang="en-US" smtClean="0">
                <a:solidFill>
                  <a:prstClr val="black">
                    <a:tint val="75000"/>
                  </a:prstClr>
                </a:solidFill>
                <a:latin typeface="Calibri"/>
              </a:rPr>
              <a:pPr defTabSz="914400"/>
              <a:t>‹#›</a:t>
            </a:fld>
            <a:endParaRPr lang="en-US">
              <a:solidFill>
                <a:prstClr val="black">
                  <a:tint val="75000"/>
                </a:prstClr>
              </a:solidFill>
              <a:latin typeface="Calibri"/>
            </a:endParaRPr>
          </a:p>
        </p:txBody>
      </p:sp>
      <p:cxnSp>
        <p:nvCxnSpPr>
          <p:cNvPr id="9" name="Straight Connector 8"/>
          <p:cNvCxnSpPr/>
          <p:nvPr userDrawn="1"/>
        </p:nvCxnSpPr>
        <p:spPr>
          <a:xfrm>
            <a:off x="628650" y="734786"/>
            <a:ext cx="7886700" cy="5443"/>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666452943"/>
      </p:ext>
    </p:extLst>
  </p:cSld>
  <p:clrMap bg1="lt1" tx1="dk1" bg2="lt2" tx2="dk2" accent1="accent1" accent2="accent2" accent3="accent3" accent4="accent4" accent5="accent5" accent6="accent6" hlink="hlink" folHlink="folHlink"/>
  <p:sldLayoutIdLst>
    <p:sldLayoutId id="2147483668" r:id="rId1"/>
  </p:sldLayoutIdLst>
  <p:timing>
    <p:tnLst>
      <p:par>
        <p:cTn xmlns:p14="http://schemas.microsoft.com/office/powerpoint/2010/main" id="1" dur="indefinite" restart="never" nodeType="tmRoot"/>
      </p:par>
    </p:tnLst>
  </p:timing>
  <p:hf hdr="0" dt="0"/>
  <p:txStyles>
    <p:titleStyle>
      <a:lvl1pPr algn="l" defTabSz="914400" rtl="0" eaLnBrk="1" latinLnBrk="0" hangingPunct="1">
        <a:lnSpc>
          <a:spcPct val="90000"/>
        </a:lnSpc>
        <a:spcBef>
          <a:spcPct val="0"/>
        </a:spcBef>
        <a:buNone/>
        <a:defRPr sz="18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1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364218"/>
          </a:xfrm>
          <a:prstGeom prst="rect">
            <a:avLst/>
          </a:prstGeom>
          <a:ln>
            <a:noFill/>
          </a:ln>
        </p:spPr>
        <p:txBody>
          <a:bodyPr vert="horz" lIns="91440" tIns="45720" rIns="91440" bIns="45720" rtlCol="0" anchor="ctr">
            <a:noAutofit/>
          </a:bodyPr>
          <a:lstStyle/>
          <a:p>
            <a:r>
              <a:rPr lang="en-US" dirty="0" smtClean="0"/>
              <a:t>Click to edit Master title style</a:t>
            </a:r>
            <a:endParaRPr lang="en-US" dirty="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CC5F7F06-EADD-463A-A735-0ECA7A2DBB6D}" type="slidenum">
              <a:rPr lang="en-US" smtClean="0">
                <a:solidFill>
                  <a:prstClr val="black">
                    <a:tint val="75000"/>
                  </a:prstClr>
                </a:solidFill>
                <a:latin typeface="Calibri"/>
              </a:rPr>
              <a:pPr defTabSz="914400"/>
              <a:t>‹#›</a:t>
            </a:fld>
            <a:endParaRPr lang="en-US">
              <a:solidFill>
                <a:prstClr val="black">
                  <a:tint val="75000"/>
                </a:prstClr>
              </a:solidFill>
              <a:latin typeface="Calibri"/>
            </a:endParaRPr>
          </a:p>
        </p:txBody>
      </p:sp>
      <p:cxnSp>
        <p:nvCxnSpPr>
          <p:cNvPr id="9" name="Straight Connector 8"/>
          <p:cNvCxnSpPr/>
          <p:nvPr userDrawn="1"/>
        </p:nvCxnSpPr>
        <p:spPr>
          <a:xfrm>
            <a:off x="628650" y="734786"/>
            <a:ext cx="7886700" cy="5443"/>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611146457"/>
      </p:ext>
    </p:extLst>
  </p:cSld>
  <p:clrMap bg1="lt1" tx1="dk1" bg2="lt2" tx2="dk2" accent1="accent1" accent2="accent2" accent3="accent3" accent4="accent4" accent5="accent5" accent6="accent6" hlink="hlink" folHlink="folHlink"/>
  <p:sldLayoutIdLst>
    <p:sldLayoutId id="2147483670" r:id="rId1"/>
  </p:sldLayoutIdLst>
  <p:timing>
    <p:tnLst>
      <p:par>
        <p:cTn xmlns:p14="http://schemas.microsoft.com/office/powerpoint/2010/main" id="1" dur="indefinite" restart="never" nodeType="tmRoot"/>
      </p:par>
    </p:tnLst>
  </p:timing>
  <p:hf hdr="0" dt="0"/>
  <p:txStyles>
    <p:titleStyle>
      <a:lvl1pPr algn="l" defTabSz="914400" rtl="0" eaLnBrk="1" latinLnBrk="0" hangingPunct="1">
        <a:lnSpc>
          <a:spcPct val="90000"/>
        </a:lnSpc>
        <a:spcBef>
          <a:spcPct val="0"/>
        </a:spcBef>
        <a:buNone/>
        <a:defRPr sz="18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1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364218"/>
          </a:xfrm>
          <a:prstGeom prst="rect">
            <a:avLst/>
          </a:prstGeom>
          <a:ln>
            <a:noFill/>
          </a:ln>
        </p:spPr>
        <p:txBody>
          <a:bodyPr vert="horz" lIns="91440" tIns="45720" rIns="91440" bIns="45720" rtlCol="0" anchor="ctr">
            <a:noAutofit/>
          </a:bodyPr>
          <a:lstStyle/>
          <a:p>
            <a:r>
              <a:rPr lang="en-US" dirty="0" smtClean="0"/>
              <a:t>Click to edit Master title style</a:t>
            </a:r>
            <a:endParaRPr lang="en-US" dirty="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CC5F7F06-EADD-463A-A735-0ECA7A2DBB6D}" type="slidenum">
              <a:rPr lang="en-US" smtClean="0">
                <a:solidFill>
                  <a:prstClr val="black">
                    <a:tint val="75000"/>
                  </a:prstClr>
                </a:solidFill>
                <a:latin typeface="Calibri"/>
              </a:rPr>
              <a:pPr defTabSz="914400"/>
              <a:t>‹#›</a:t>
            </a:fld>
            <a:endParaRPr lang="en-US">
              <a:solidFill>
                <a:prstClr val="black">
                  <a:tint val="75000"/>
                </a:prstClr>
              </a:solidFill>
              <a:latin typeface="Calibri"/>
            </a:endParaRPr>
          </a:p>
        </p:txBody>
      </p:sp>
      <p:cxnSp>
        <p:nvCxnSpPr>
          <p:cNvPr id="9" name="Straight Connector 8"/>
          <p:cNvCxnSpPr/>
          <p:nvPr userDrawn="1"/>
        </p:nvCxnSpPr>
        <p:spPr>
          <a:xfrm>
            <a:off x="628650" y="734786"/>
            <a:ext cx="7886700" cy="5443"/>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061278555"/>
      </p:ext>
    </p:extLst>
  </p:cSld>
  <p:clrMap bg1="lt1" tx1="dk1" bg2="lt2" tx2="dk2" accent1="accent1" accent2="accent2" accent3="accent3" accent4="accent4" accent5="accent5" accent6="accent6" hlink="hlink" folHlink="folHlink"/>
  <p:sldLayoutIdLst>
    <p:sldLayoutId id="2147483672" r:id="rId1"/>
  </p:sldLayoutIdLst>
  <p:timing>
    <p:tnLst>
      <p:par>
        <p:cTn xmlns:p14="http://schemas.microsoft.com/office/powerpoint/2010/main" id="1" dur="indefinite" restart="never" nodeType="tmRoot"/>
      </p:par>
    </p:tnLst>
  </p:timing>
  <p:hf hdr="0" dt="0"/>
  <p:txStyles>
    <p:titleStyle>
      <a:lvl1pPr algn="l" defTabSz="914400" rtl="0" eaLnBrk="1" latinLnBrk="0" hangingPunct="1">
        <a:lnSpc>
          <a:spcPct val="90000"/>
        </a:lnSpc>
        <a:spcBef>
          <a:spcPct val="0"/>
        </a:spcBef>
        <a:buNone/>
        <a:defRPr sz="18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1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364218"/>
          </a:xfrm>
          <a:prstGeom prst="rect">
            <a:avLst/>
          </a:prstGeom>
          <a:ln>
            <a:noFill/>
          </a:ln>
        </p:spPr>
        <p:txBody>
          <a:bodyPr vert="horz" lIns="91440" tIns="45720" rIns="91440" bIns="45720" rtlCol="0" anchor="ctr">
            <a:noAutofit/>
          </a:bodyPr>
          <a:lstStyle/>
          <a:p>
            <a:r>
              <a:rPr lang="en-US" dirty="0" smtClean="0"/>
              <a:t>Click to edit Master title style</a:t>
            </a:r>
            <a:endParaRPr lang="en-US" dirty="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CC5F7F06-EADD-463A-A735-0ECA7A2DBB6D}" type="slidenum">
              <a:rPr lang="en-US" smtClean="0">
                <a:solidFill>
                  <a:prstClr val="black">
                    <a:tint val="75000"/>
                  </a:prstClr>
                </a:solidFill>
                <a:latin typeface="Calibri"/>
              </a:rPr>
              <a:pPr defTabSz="914400"/>
              <a:t>‹#›</a:t>
            </a:fld>
            <a:endParaRPr lang="en-US">
              <a:solidFill>
                <a:prstClr val="black">
                  <a:tint val="75000"/>
                </a:prstClr>
              </a:solidFill>
              <a:latin typeface="Calibri"/>
            </a:endParaRPr>
          </a:p>
        </p:txBody>
      </p:sp>
      <p:cxnSp>
        <p:nvCxnSpPr>
          <p:cNvPr id="9" name="Straight Connector 8"/>
          <p:cNvCxnSpPr/>
          <p:nvPr userDrawn="1"/>
        </p:nvCxnSpPr>
        <p:spPr>
          <a:xfrm>
            <a:off x="628650" y="734786"/>
            <a:ext cx="7886700" cy="5443"/>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90947164"/>
      </p:ext>
    </p:extLst>
  </p:cSld>
  <p:clrMap bg1="lt1" tx1="dk1" bg2="lt2" tx2="dk2" accent1="accent1" accent2="accent2" accent3="accent3" accent4="accent4" accent5="accent5" accent6="accent6" hlink="hlink" folHlink="folHlink"/>
  <p:sldLayoutIdLst>
    <p:sldLayoutId id="2147483674" r:id="rId1"/>
  </p:sldLayoutIdLst>
  <p:timing>
    <p:tnLst>
      <p:par>
        <p:cTn xmlns:p14="http://schemas.microsoft.com/office/powerpoint/2010/main" id="1" dur="indefinite" restart="never" nodeType="tmRoot"/>
      </p:par>
    </p:tnLst>
  </p:timing>
  <p:hf hdr="0" dt="0"/>
  <p:txStyles>
    <p:titleStyle>
      <a:lvl1pPr algn="l" defTabSz="914400" rtl="0" eaLnBrk="1" latinLnBrk="0" hangingPunct="1">
        <a:lnSpc>
          <a:spcPct val="90000"/>
        </a:lnSpc>
        <a:spcBef>
          <a:spcPct val="0"/>
        </a:spcBef>
        <a:buNone/>
        <a:defRPr sz="18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1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7CDA6"/>
        </a:solidFill>
        <a:effectLst/>
      </p:bgPr>
    </p:bg>
    <p:spTree>
      <p:nvGrpSpPr>
        <p:cNvPr id="1" name=""/>
        <p:cNvGrpSpPr/>
        <p:nvPr/>
      </p:nvGrpSpPr>
      <p:grpSpPr>
        <a:xfrm>
          <a:off x="0" y="0"/>
          <a:ext cx="0" cy="0"/>
          <a:chOff x="0" y="0"/>
          <a:chExt cx="0" cy="0"/>
        </a:xfrm>
      </p:grpSpPr>
      <p:pic>
        <p:nvPicPr>
          <p:cNvPr id="4" name="Picture 3"/>
          <p:cNvPicPr/>
          <p:nvPr/>
        </p:nvPicPr>
        <p:blipFill>
          <a:blip r:embed="rId3">
            <a:alphaModFix amt="40000"/>
            <a:extLst>
              <a:ext uri="{28A0092B-C50C-407E-A947-70E740481C1C}">
                <a14:useLocalDpi xmlns:a14="http://schemas.microsoft.com/office/drawing/2010/main" val="0"/>
              </a:ext>
            </a:extLst>
          </a:blip>
          <a:srcRect/>
          <a:stretch>
            <a:fillRect/>
          </a:stretch>
        </p:blipFill>
        <p:spPr bwMode="auto">
          <a:xfrm>
            <a:off x="641805" y="0"/>
            <a:ext cx="7988410" cy="6690732"/>
          </a:xfrm>
          <a:prstGeom prst="rect">
            <a:avLst/>
          </a:prstGeom>
          <a:noFill/>
          <a:ln>
            <a:noFill/>
          </a:ln>
        </p:spPr>
      </p:pic>
      <p:sp>
        <p:nvSpPr>
          <p:cNvPr id="2" name="Title 1"/>
          <p:cNvSpPr>
            <a:spLocks noGrp="1"/>
          </p:cNvSpPr>
          <p:nvPr>
            <p:ph type="ctrTitle"/>
          </p:nvPr>
        </p:nvSpPr>
        <p:spPr>
          <a:xfrm>
            <a:off x="546217" y="1652201"/>
            <a:ext cx="4299859" cy="932377"/>
          </a:xfrm>
        </p:spPr>
        <p:txBody>
          <a:bodyPr>
            <a:normAutofit/>
          </a:bodyPr>
          <a:lstStyle/>
          <a:p>
            <a:pPr algn="l"/>
            <a:r>
              <a:rPr lang="en-US" dirty="0" smtClean="0"/>
              <a:t>Common Core State Standards</a:t>
            </a:r>
            <a:r>
              <a:rPr lang="en-US" dirty="0"/>
              <a:t/>
            </a:r>
            <a:br>
              <a:rPr lang="en-US" dirty="0"/>
            </a:br>
            <a:endParaRPr lang="en-US" sz="2400" dirty="0">
              <a:latin typeface="+mn-lt"/>
            </a:endParaRPr>
          </a:p>
        </p:txBody>
      </p:sp>
      <p:sp>
        <p:nvSpPr>
          <p:cNvPr id="3" name="Subtitle 2"/>
          <p:cNvSpPr>
            <a:spLocks noGrp="1"/>
          </p:cNvSpPr>
          <p:nvPr>
            <p:ph type="subTitle" idx="1"/>
          </p:nvPr>
        </p:nvSpPr>
        <p:spPr>
          <a:xfrm>
            <a:off x="546217" y="2763838"/>
            <a:ext cx="7070272" cy="1655762"/>
          </a:xfrm>
        </p:spPr>
        <p:txBody>
          <a:bodyPr>
            <a:normAutofit fontScale="70000" lnSpcReduction="20000"/>
          </a:bodyPr>
          <a:lstStyle/>
          <a:p>
            <a:pPr algn="l"/>
            <a:r>
              <a:rPr lang="en-US" cap="all" dirty="0" smtClean="0"/>
              <a:t>EPAA</a:t>
            </a:r>
          </a:p>
          <a:p>
            <a:pPr algn="l"/>
            <a:r>
              <a:rPr lang="en-US" cap="all" dirty="0" smtClean="0"/>
              <a:t>HSS Scope &amp; Sequence</a:t>
            </a:r>
          </a:p>
          <a:p>
            <a:pPr algn="l"/>
            <a:r>
              <a:rPr lang="en-US" sz="3600" cap="all" dirty="0" smtClean="0"/>
              <a:t>Grades 10-12</a:t>
            </a:r>
            <a:endParaRPr lang="en-US" sz="3600" dirty="0"/>
          </a:p>
        </p:txBody>
      </p:sp>
    </p:spTree>
    <p:extLst>
      <p:ext uri="{BB962C8B-B14F-4D97-AF65-F5344CB8AC3E}">
        <p14:creationId xmlns:p14="http://schemas.microsoft.com/office/powerpoint/2010/main" val="157286715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Semester 2</a:t>
            </a:r>
            <a:endParaRPr lang="en-US" dirty="0"/>
          </a:p>
        </p:txBody>
      </p:sp>
      <p:sp>
        <p:nvSpPr>
          <p:cNvPr id="4" name="Footer Placeholder 3"/>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sp>
        <p:nvSpPr>
          <p:cNvPr id="5" name="Slide Number Placeholder 4"/>
          <p:cNvSpPr>
            <a:spLocks noGrp="1"/>
          </p:cNvSpPr>
          <p:nvPr>
            <p:ph type="sldNum" sz="quarter" idx="16"/>
          </p:nvPr>
        </p:nvSpPr>
        <p:spPr/>
        <p:txBody>
          <a:bodyPr/>
          <a:lstStyle/>
          <a:p>
            <a:fld id="{CC5F7F06-EADD-463A-A735-0ECA7A2DBB6D}" type="slidenum">
              <a:rPr lang="en-US" smtClean="0">
                <a:solidFill>
                  <a:prstClr val="black">
                    <a:tint val="75000"/>
                  </a:prstClr>
                </a:solidFill>
                <a:latin typeface="Calibri"/>
              </a:rPr>
              <a:pPr/>
              <a:t>10</a:t>
            </a:fld>
            <a:endParaRPr lang="en-US">
              <a:solidFill>
                <a:prstClr val="black">
                  <a:tint val="75000"/>
                </a:prstClr>
              </a:solidFill>
              <a:latin typeface="Calibri"/>
            </a:endParaRPr>
          </a:p>
        </p:txBody>
      </p:sp>
      <p:graphicFrame>
        <p:nvGraphicFramePr>
          <p:cNvPr id="6" name="Table 5"/>
          <p:cNvGraphicFramePr>
            <a:graphicFrameLocks noGrp="1"/>
          </p:cNvGraphicFramePr>
          <p:nvPr>
            <p:extLst>
              <p:ext uri="{D42A27DB-BD31-4B8C-83A1-F6EECF244321}">
                <p14:modId xmlns:p14="http://schemas.microsoft.com/office/powerpoint/2010/main" val="3112197026"/>
              </p:ext>
            </p:extLst>
          </p:nvPr>
        </p:nvGraphicFramePr>
        <p:xfrm>
          <a:off x="457200" y="1433030"/>
          <a:ext cx="8229600" cy="5093936"/>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200" b="1" dirty="0" smtClean="0">
                          <a:effectLst/>
                          <a:latin typeface="+mn-lt"/>
                          <a:ea typeface="Times New Roman" panose="02020603050405020304" pitchFamily="18" charset="0"/>
                          <a:cs typeface="Times New Roman" panose="02020603050405020304" pitchFamily="18" charset="0"/>
                        </a:rPr>
                        <a:t>Unit 7</a:t>
                      </a:r>
                      <a:r>
                        <a:rPr lang="en-US" sz="1200" b="1" baseline="0" dirty="0" smtClean="0">
                          <a:effectLst/>
                          <a:latin typeface="+mn-lt"/>
                          <a:ea typeface="Times New Roman" panose="02020603050405020304" pitchFamily="18" charset="0"/>
                          <a:cs typeface="Times New Roman" panose="02020603050405020304" pitchFamily="18" charset="0"/>
                        </a:rPr>
                        <a:t>: Civil Rights Movement</a:t>
                      </a:r>
                      <a:endParaRPr lang="en-US" sz="1200" dirty="0">
                        <a:effectLst/>
                        <a:latin typeface="+mn-lt"/>
                        <a:ea typeface="Times New Roman" panose="02020603050405020304" pitchFamily="18" charset="0"/>
                        <a:cs typeface="Times New Roman" panose="02020603050405020304" pitchFamily="18" charset="0"/>
                      </a:endParaRPr>
                    </a:p>
                  </a:txBody>
                  <a:tcPr marL="68580" marR="68580" marT="0" marB="0"/>
                </a:tc>
              </a:tr>
              <a:tr h="1783080">
                <a:tc>
                  <a:txBody>
                    <a:bodyPr/>
                    <a:lstStyle/>
                    <a:p>
                      <a:pPr marL="0" indent="0">
                        <a:buFont typeface="+mj-lt"/>
                        <a:buNone/>
                      </a:pPr>
                      <a:r>
                        <a:rPr lang="en-US" sz="1400" b="1" kern="1200" dirty="0" smtClean="0">
                          <a:solidFill>
                            <a:schemeClr val="tx1"/>
                          </a:solidFill>
                          <a:effectLst/>
                          <a:latin typeface="+mn-lt"/>
                          <a:ea typeface="+mn-ea"/>
                          <a:cs typeface="+mn-cs"/>
                        </a:rPr>
                        <a:t>11.10 Students analyze the development of federal civil rights and voting rights. </a:t>
                      </a:r>
                    </a:p>
                    <a:p>
                      <a:pPr marL="342900" lvl="0" indent="-342900">
                        <a:buFont typeface="+mj-lt"/>
                        <a:buAutoNum type="arabicPeriod"/>
                      </a:pPr>
                      <a:r>
                        <a:rPr lang="en-US" sz="1400" kern="1200" dirty="0" smtClean="0">
                          <a:solidFill>
                            <a:schemeClr val="tx1"/>
                          </a:solidFill>
                          <a:effectLst/>
                          <a:latin typeface="+mn-lt"/>
                          <a:ea typeface="+mn-ea"/>
                          <a:cs typeface="+mn-cs"/>
                        </a:rPr>
                        <a:t>Explain how demands of African Americans helped produce a stimulus for civil rights, including President Roosevelt's ban on racial discrimination in defense industries in 1941, and how African Americans' service in World War II produced a stimulus for President Truman's decision to end segregation in the armed forces in 1948. </a:t>
                      </a:r>
                    </a:p>
                    <a:p>
                      <a:pPr marL="342900" lvl="0" indent="-342900">
                        <a:buFont typeface="+mj-lt"/>
                        <a:buAutoNum type="arabicPeriod"/>
                      </a:pPr>
                      <a:r>
                        <a:rPr lang="en-US" sz="1400" kern="1200" dirty="0" smtClean="0">
                          <a:solidFill>
                            <a:schemeClr val="tx1"/>
                          </a:solidFill>
                          <a:effectLst/>
                          <a:latin typeface="+mn-lt"/>
                          <a:ea typeface="+mn-ea"/>
                          <a:cs typeface="+mn-cs"/>
                        </a:rPr>
                        <a:t>Examine and analyze the key events, policies, and court cases in the evolution of civil rights, including </a:t>
                      </a:r>
                      <a:r>
                        <a:rPr lang="en-US" sz="1400" i="1" kern="1200" dirty="0" smtClean="0">
                          <a:solidFill>
                            <a:schemeClr val="tx1"/>
                          </a:solidFill>
                          <a:effectLst/>
                          <a:latin typeface="+mn-lt"/>
                          <a:ea typeface="+mn-ea"/>
                          <a:cs typeface="+mn-cs"/>
                        </a:rPr>
                        <a:t>Dred Scott </a:t>
                      </a:r>
                      <a:r>
                        <a:rPr lang="en-US" sz="1400" kern="1200" dirty="0" smtClean="0">
                          <a:solidFill>
                            <a:schemeClr val="tx1"/>
                          </a:solidFill>
                          <a:effectLst/>
                          <a:latin typeface="+mn-lt"/>
                          <a:ea typeface="+mn-ea"/>
                          <a:cs typeface="+mn-cs"/>
                        </a:rPr>
                        <a:t>v. </a:t>
                      </a:r>
                      <a:r>
                        <a:rPr lang="en-US" sz="1400" i="1" kern="1200" dirty="0" err="1" smtClean="0">
                          <a:solidFill>
                            <a:schemeClr val="tx1"/>
                          </a:solidFill>
                          <a:effectLst/>
                          <a:latin typeface="+mn-lt"/>
                          <a:ea typeface="+mn-ea"/>
                          <a:cs typeface="+mn-cs"/>
                        </a:rPr>
                        <a:t>Sandford</a:t>
                      </a:r>
                      <a:r>
                        <a:rPr lang="en-US" sz="1400" i="1" kern="1200" dirty="0" smtClean="0">
                          <a:solidFill>
                            <a:schemeClr val="tx1"/>
                          </a:solidFill>
                          <a:effectLst/>
                          <a:latin typeface="+mn-lt"/>
                          <a:ea typeface="+mn-ea"/>
                          <a:cs typeface="+mn-cs"/>
                        </a:rPr>
                        <a:t>, </a:t>
                      </a:r>
                      <a:r>
                        <a:rPr lang="en-US" sz="1400" i="1" kern="1200" dirty="0" err="1" smtClean="0">
                          <a:solidFill>
                            <a:schemeClr val="tx1"/>
                          </a:solidFill>
                          <a:effectLst/>
                          <a:latin typeface="+mn-lt"/>
                          <a:ea typeface="+mn-ea"/>
                          <a:cs typeface="+mn-cs"/>
                        </a:rPr>
                        <a:t>Plessy</a:t>
                      </a:r>
                      <a:r>
                        <a:rPr lang="en-US" sz="1400" i="1" kern="1200" dirty="0" smtClean="0">
                          <a:solidFill>
                            <a:schemeClr val="tx1"/>
                          </a:solidFill>
                          <a:effectLst/>
                          <a:latin typeface="+mn-lt"/>
                          <a:ea typeface="+mn-ea"/>
                          <a:cs typeface="+mn-cs"/>
                        </a:rPr>
                        <a:t> </a:t>
                      </a:r>
                      <a:r>
                        <a:rPr lang="en-US" sz="1400" kern="1200" dirty="0" smtClean="0">
                          <a:solidFill>
                            <a:schemeClr val="tx1"/>
                          </a:solidFill>
                          <a:effectLst/>
                          <a:latin typeface="+mn-lt"/>
                          <a:ea typeface="+mn-ea"/>
                          <a:cs typeface="+mn-cs"/>
                        </a:rPr>
                        <a:t>v. </a:t>
                      </a:r>
                      <a:r>
                        <a:rPr lang="en-US" sz="1400" i="1" kern="1200" dirty="0" smtClean="0">
                          <a:solidFill>
                            <a:schemeClr val="tx1"/>
                          </a:solidFill>
                          <a:effectLst/>
                          <a:latin typeface="+mn-lt"/>
                          <a:ea typeface="+mn-ea"/>
                          <a:cs typeface="+mn-cs"/>
                        </a:rPr>
                        <a:t>Ferguson, Brown </a:t>
                      </a:r>
                      <a:r>
                        <a:rPr lang="en-US" sz="1400" kern="1200" dirty="0" smtClean="0">
                          <a:solidFill>
                            <a:schemeClr val="tx1"/>
                          </a:solidFill>
                          <a:effectLst/>
                          <a:latin typeface="+mn-lt"/>
                          <a:ea typeface="+mn-ea"/>
                          <a:cs typeface="+mn-cs"/>
                        </a:rPr>
                        <a:t>v. </a:t>
                      </a:r>
                      <a:r>
                        <a:rPr lang="en-US" sz="1400" i="1" kern="1200" dirty="0" smtClean="0">
                          <a:solidFill>
                            <a:schemeClr val="tx1"/>
                          </a:solidFill>
                          <a:effectLst/>
                          <a:latin typeface="+mn-lt"/>
                          <a:ea typeface="+mn-ea"/>
                          <a:cs typeface="+mn-cs"/>
                        </a:rPr>
                        <a:t>Board of Education, Regents of the University of California </a:t>
                      </a:r>
                      <a:r>
                        <a:rPr lang="en-US" sz="1400" kern="1200" dirty="0" smtClean="0">
                          <a:solidFill>
                            <a:schemeClr val="tx1"/>
                          </a:solidFill>
                          <a:effectLst/>
                          <a:latin typeface="+mn-lt"/>
                          <a:ea typeface="+mn-ea"/>
                          <a:cs typeface="+mn-cs"/>
                        </a:rPr>
                        <a:t>v. </a:t>
                      </a:r>
                      <a:r>
                        <a:rPr lang="en-US" sz="1400" i="1" kern="1200" dirty="0" smtClean="0">
                          <a:solidFill>
                            <a:schemeClr val="tx1"/>
                          </a:solidFill>
                          <a:effectLst/>
                          <a:latin typeface="+mn-lt"/>
                          <a:ea typeface="+mn-ea"/>
                          <a:cs typeface="+mn-cs"/>
                        </a:rPr>
                        <a:t>Bakke, </a:t>
                      </a:r>
                      <a:r>
                        <a:rPr lang="en-US" sz="1400" kern="1200" dirty="0" smtClean="0">
                          <a:solidFill>
                            <a:schemeClr val="tx1"/>
                          </a:solidFill>
                          <a:effectLst/>
                          <a:latin typeface="+mn-lt"/>
                          <a:ea typeface="+mn-ea"/>
                          <a:cs typeface="+mn-cs"/>
                        </a:rPr>
                        <a:t>and California Proposition 209. </a:t>
                      </a:r>
                    </a:p>
                    <a:p>
                      <a:pPr marL="342900" lvl="0" indent="-342900">
                        <a:buFont typeface="+mj-lt"/>
                        <a:buAutoNum type="arabicPeriod"/>
                      </a:pPr>
                      <a:r>
                        <a:rPr lang="en-US" sz="1400" kern="1200" dirty="0" smtClean="0">
                          <a:solidFill>
                            <a:schemeClr val="tx1"/>
                          </a:solidFill>
                          <a:effectLst/>
                          <a:latin typeface="+mn-lt"/>
                          <a:ea typeface="+mn-ea"/>
                          <a:cs typeface="+mn-cs"/>
                        </a:rPr>
                        <a:t>Describe the collaboration on legal strategy between African American and white civil rights lawyers to end racial segregation in higher education. </a:t>
                      </a:r>
                    </a:p>
                    <a:p>
                      <a:pPr marL="342900" lvl="0" indent="-342900">
                        <a:buFont typeface="+mj-lt"/>
                        <a:buAutoNum type="arabicPeriod"/>
                      </a:pPr>
                      <a:r>
                        <a:rPr lang="en-US" sz="1400" kern="1200" dirty="0" smtClean="0">
                          <a:solidFill>
                            <a:schemeClr val="tx1"/>
                          </a:solidFill>
                          <a:effectLst/>
                          <a:latin typeface="+mn-lt"/>
                          <a:ea typeface="+mn-ea"/>
                          <a:cs typeface="+mn-cs"/>
                        </a:rPr>
                        <a:t>Examine the roles of civil rights advocates (e.g., A. Philip Randolph, Martin Luther King, Jr., Malcolm X, Thurgood Marshall, James Farmer, Rosa Parks), including the significance of Martin Luther King, Jr. 's "Letter from Birmingham Jail" and "I Have a Dream" speech. </a:t>
                      </a:r>
                    </a:p>
                    <a:p>
                      <a:pPr marL="342900" lvl="0" indent="-342900">
                        <a:buFont typeface="+mj-lt"/>
                        <a:buAutoNum type="arabicPeriod"/>
                      </a:pPr>
                      <a:r>
                        <a:rPr lang="en-US" sz="1400" kern="1200" dirty="0" smtClean="0">
                          <a:solidFill>
                            <a:schemeClr val="tx1"/>
                          </a:solidFill>
                          <a:effectLst/>
                          <a:latin typeface="+mn-lt"/>
                          <a:ea typeface="+mn-ea"/>
                          <a:cs typeface="+mn-cs"/>
                        </a:rPr>
                        <a:t>Discuss the diffusion of the civil rights movement of African Americans from the churches of the rural South and the urban North, including the resistance to racial desegregation in Little Rock and Birmingham, and how the advances influenced the agendas, strategies, and effectiveness of the quests of American Indians, Asian Americans, and Hispanic Americans for civil rights and equal opportunities. </a:t>
                      </a:r>
                    </a:p>
                    <a:p>
                      <a:pPr marL="342900" lvl="0" indent="-342900">
                        <a:buFont typeface="+mj-lt"/>
                        <a:buAutoNum type="arabicPeriod"/>
                      </a:pPr>
                      <a:r>
                        <a:rPr lang="en-US" sz="1400" kern="1200" dirty="0" smtClean="0">
                          <a:solidFill>
                            <a:schemeClr val="tx1"/>
                          </a:solidFill>
                          <a:effectLst/>
                          <a:latin typeface="+mn-lt"/>
                          <a:ea typeface="+mn-ea"/>
                          <a:cs typeface="+mn-cs"/>
                        </a:rPr>
                        <a:t>Analyze the passage and effects of civil rights and voting rights legislation (e.g., 1964 Civil Rights Act, Voting Rights Act of 1965) and the Twenty-Fourth Amendment, with an emphasis on equality of access to education and to the political process. </a:t>
                      </a:r>
                    </a:p>
                    <a:p>
                      <a:pPr marL="342900" lvl="0" indent="-342900">
                        <a:buFont typeface="+mj-lt"/>
                        <a:buAutoNum type="arabicPeriod"/>
                      </a:pPr>
                      <a:r>
                        <a:rPr lang="en-US" sz="1400" kern="1200" dirty="0" smtClean="0">
                          <a:solidFill>
                            <a:schemeClr val="tx1"/>
                          </a:solidFill>
                          <a:effectLst/>
                          <a:latin typeface="+mn-lt"/>
                          <a:ea typeface="+mn-ea"/>
                          <a:cs typeface="+mn-cs"/>
                        </a:rPr>
                        <a:t>Analyze the women's rights movement from the era of Elizabeth Stanton and Susan Anthony and the passage of the Nineteenth Amendment to the movement launched in the 1960s, including differing perspectives on the roles of women. </a:t>
                      </a:r>
                      <a:endParaRPr lang="en-US" sz="1400" kern="1200" dirty="0">
                        <a:solidFill>
                          <a:schemeClr val="tx1"/>
                        </a:solidFill>
                        <a:effectLst/>
                        <a:latin typeface="+mn-lt"/>
                        <a:ea typeface="+mn-ea"/>
                        <a:cs typeface="+mn-cs"/>
                      </a:endParaRPr>
                    </a:p>
                  </a:txBody>
                  <a:tcPr marL="68580" marR="68580" marT="0" marB="0"/>
                </a:tc>
              </a:tr>
            </a:tbl>
          </a:graphicData>
        </a:graphic>
      </p:graphicFrame>
    </p:spTree>
    <p:extLst>
      <p:ext uri="{BB962C8B-B14F-4D97-AF65-F5344CB8AC3E}">
        <p14:creationId xmlns:p14="http://schemas.microsoft.com/office/powerpoint/2010/main" val="416865243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Semester 2</a:t>
            </a:r>
            <a:endParaRPr lang="en-US" dirty="0"/>
          </a:p>
        </p:txBody>
      </p:sp>
      <p:sp>
        <p:nvSpPr>
          <p:cNvPr id="4" name="Footer Placeholder 3"/>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sp>
        <p:nvSpPr>
          <p:cNvPr id="5" name="Slide Number Placeholder 4"/>
          <p:cNvSpPr>
            <a:spLocks noGrp="1"/>
          </p:cNvSpPr>
          <p:nvPr>
            <p:ph type="sldNum" sz="quarter" idx="16"/>
          </p:nvPr>
        </p:nvSpPr>
        <p:spPr/>
        <p:txBody>
          <a:bodyPr/>
          <a:lstStyle/>
          <a:p>
            <a:fld id="{CC5F7F06-EADD-463A-A735-0ECA7A2DBB6D}" type="slidenum">
              <a:rPr lang="en-US" smtClean="0">
                <a:solidFill>
                  <a:prstClr val="black">
                    <a:tint val="75000"/>
                  </a:prstClr>
                </a:solidFill>
                <a:latin typeface="Calibri"/>
              </a:rPr>
              <a:pPr/>
              <a:t>11</a:t>
            </a:fld>
            <a:endParaRPr lang="en-US">
              <a:solidFill>
                <a:prstClr val="black">
                  <a:tint val="75000"/>
                </a:prstClr>
              </a:solidFill>
              <a:latin typeface="Calibri"/>
            </a:endParaRPr>
          </a:p>
        </p:txBody>
      </p:sp>
      <p:graphicFrame>
        <p:nvGraphicFramePr>
          <p:cNvPr id="6" name="Table 5"/>
          <p:cNvGraphicFramePr>
            <a:graphicFrameLocks noGrp="1"/>
          </p:cNvGraphicFramePr>
          <p:nvPr>
            <p:extLst>
              <p:ext uri="{D42A27DB-BD31-4B8C-83A1-F6EECF244321}">
                <p14:modId xmlns:p14="http://schemas.microsoft.com/office/powerpoint/2010/main" val="1251937884"/>
              </p:ext>
            </p:extLst>
          </p:nvPr>
        </p:nvGraphicFramePr>
        <p:xfrm>
          <a:off x="457200" y="1433030"/>
          <a:ext cx="8229600" cy="5551138"/>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200" b="1" dirty="0" smtClean="0">
                          <a:effectLst/>
                          <a:latin typeface="+mn-lt"/>
                          <a:ea typeface="Times New Roman" panose="02020603050405020304" pitchFamily="18" charset="0"/>
                          <a:cs typeface="Times New Roman" panose="02020603050405020304" pitchFamily="18" charset="0"/>
                        </a:rPr>
                        <a:t>Unit 7</a:t>
                      </a:r>
                      <a:r>
                        <a:rPr lang="en-US" sz="1200" b="1" baseline="0" dirty="0" smtClean="0">
                          <a:effectLst/>
                          <a:latin typeface="+mn-lt"/>
                          <a:ea typeface="Times New Roman" panose="02020603050405020304" pitchFamily="18" charset="0"/>
                          <a:cs typeface="Times New Roman" panose="02020603050405020304" pitchFamily="18" charset="0"/>
                        </a:rPr>
                        <a:t>: Modern US</a:t>
                      </a:r>
                      <a:endParaRPr lang="en-US" sz="1200" dirty="0">
                        <a:effectLst/>
                        <a:latin typeface="+mn-lt"/>
                        <a:ea typeface="Times New Roman" panose="02020603050405020304" pitchFamily="18" charset="0"/>
                        <a:cs typeface="Times New Roman" panose="02020603050405020304" pitchFamily="18" charset="0"/>
                      </a:endParaRPr>
                    </a:p>
                  </a:txBody>
                  <a:tcPr marL="68580" marR="68580" marT="0" marB="0"/>
                </a:tc>
              </a:tr>
              <a:tr h="1783080">
                <a:tc>
                  <a:txBody>
                    <a:bodyPr/>
                    <a:lstStyle/>
                    <a:p>
                      <a:pPr marL="0" indent="0">
                        <a:buFont typeface="+mj-lt"/>
                        <a:buNone/>
                      </a:pPr>
                      <a:r>
                        <a:rPr lang="en-US" sz="1600" b="1" kern="1200" dirty="0" smtClean="0">
                          <a:solidFill>
                            <a:schemeClr val="tx1"/>
                          </a:solidFill>
                          <a:effectLst/>
                          <a:latin typeface="+mn-lt"/>
                          <a:ea typeface="+mn-ea"/>
                          <a:cs typeface="+mn-cs"/>
                        </a:rPr>
                        <a:t>11.11 Students analyze the major social problems and domestic policy issues in contemporary American society. </a:t>
                      </a:r>
                    </a:p>
                    <a:p>
                      <a:pPr marL="342900" lvl="0" indent="-342900">
                        <a:buFont typeface="+mj-lt"/>
                        <a:buAutoNum type="arabicPeriod"/>
                      </a:pPr>
                      <a:r>
                        <a:rPr lang="en-US" sz="1600" kern="1200" dirty="0" smtClean="0">
                          <a:solidFill>
                            <a:schemeClr val="tx1"/>
                          </a:solidFill>
                          <a:effectLst/>
                          <a:latin typeface="+mn-lt"/>
                          <a:ea typeface="+mn-ea"/>
                          <a:cs typeface="+mn-cs"/>
                        </a:rPr>
                        <a:t>Discuss the reasons for the nation's changing immigration policy, with emphasis on how the Immigration Act of 1965 and successor acts have transformed American society. </a:t>
                      </a:r>
                    </a:p>
                    <a:p>
                      <a:pPr marL="342900" lvl="0" indent="-342900">
                        <a:buFont typeface="+mj-lt"/>
                        <a:buAutoNum type="arabicPeriod"/>
                      </a:pPr>
                      <a:r>
                        <a:rPr lang="en-US" sz="1600" kern="1200" dirty="0" smtClean="0">
                          <a:solidFill>
                            <a:schemeClr val="tx1"/>
                          </a:solidFill>
                          <a:effectLst/>
                          <a:latin typeface="+mn-lt"/>
                          <a:ea typeface="+mn-ea"/>
                          <a:cs typeface="+mn-cs"/>
                        </a:rPr>
                        <a:t>Discuss the significant domestic policy speeches of Truman, Eisenhower, Kennedy, Johnson, Nixon, Carter, Reagan, Bush, and Clinton (e.g., with regard to education, civil rights, economic policy, environmental policy). </a:t>
                      </a:r>
                    </a:p>
                    <a:p>
                      <a:pPr marL="342900" lvl="0" indent="-342900">
                        <a:buFont typeface="+mj-lt"/>
                        <a:buAutoNum type="arabicPeriod"/>
                      </a:pPr>
                      <a:r>
                        <a:rPr lang="en-US" sz="1600" kern="1200" dirty="0" smtClean="0">
                          <a:solidFill>
                            <a:schemeClr val="tx1"/>
                          </a:solidFill>
                          <a:effectLst/>
                          <a:latin typeface="+mn-lt"/>
                          <a:ea typeface="+mn-ea"/>
                          <a:cs typeface="+mn-cs"/>
                        </a:rPr>
                        <a:t>Describe the changing roles of women in society as reflected in the entry of more women into the labor force and the changing family structure. </a:t>
                      </a:r>
                    </a:p>
                    <a:p>
                      <a:pPr marL="342900" lvl="0" indent="-342900">
                        <a:buFont typeface="+mj-lt"/>
                        <a:buAutoNum type="arabicPeriod"/>
                      </a:pPr>
                      <a:r>
                        <a:rPr lang="en-US" sz="1600" kern="1200" dirty="0" smtClean="0">
                          <a:solidFill>
                            <a:schemeClr val="tx1"/>
                          </a:solidFill>
                          <a:effectLst/>
                          <a:latin typeface="+mn-lt"/>
                          <a:ea typeface="+mn-ea"/>
                          <a:cs typeface="+mn-cs"/>
                        </a:rPr>
                        <a:t>Explain the constitutional crisis originating from the Watergate scandal. </a:t>
                      </a:r>
                    </a:p>
                    <a:p>
                      <a:pPr marL="342900" lvl="0" indent="-342900">
                        <a:buFont typeface="+mj-lt"/>
                        <a:buAutoNum type="arabicPeriod"/>
                      </a:pPr>
                      <a:r>
                        <a:rPr lang="en-US" sz="1600" kern="1200" dirty="0" smtClean="0">
                          <a:solidFill>
                            <a:schemeClr val="tx1"/>
                          </a:solidFill>
                          <a:effectLst/>
                          <a:latin typeface="+mn-lt"/>
                          <a:ea typeface="+mn-ea"/>
                          <a:cs typeface="+mn-cs"/>
                        </a:rPr>
                        <a:t>Trace the impact of, need for, and controversies associated with environmental conservation, expansion of the national park system, and the development of environmental protection laws, with particular attention to the interaction between environmental protection advocates and property rights advocates. </a:t>
                      </a:r>
                    </a:p>
                    <a:p>
                      <a:pPr marL="342900" lvl="0" indent="-342900">
                        <a:buFont typeface="+mj-lt"/>
                        <a:buAutoNum type="arabicPeriod"/>
                      </a:pPr>
                      <a:r>
                        <a:rPr lang="en-US" sz="1600" kern="1200" dirty="0" smtClean="0">
                          <a:solidFill>
                            <a:schemeClr val="tx1"/>
                          </a:solidFill>
                          <a:effectLst/>
                          <a:latin typeface="+mn-lt"/>
                          <a:ea typeface="+mn-ea"/>
                          <a:cs typeface="+mn-cs"/>
                        </a:rPr>
                        <a:t>Analyze the persistence of poverty and how different analyses of this issue influence welfare reform, health insurance reform, and other social policies. </a:t>
                      </a:r>
                    </a:p>
                    <a:p>
                      <a:pPr marL="342900" lvl="0" indent="-342900">
                        <a:buFont typeface="+mj-lt"/>
                        <a:buAutoNum type="arabicPeriod"/>
                      </a:pPr>
                      <a:r>
                        <a:rPr lang="en-US" sz="1600" kern="1200" dirty="0" smtClean="0">
                          <a:solidFill>
                            <a:schemeClr val="tx1"/>
                          </a:solidFill>
                          <a:effectLst/>
                          <a:latin typeface="+mn-lt"/>
                          <a:ea typeface="+mn-ea"/>
                          <a:cs typeface="+mn-cs"/>
                        </a:rPr>
                        <a:t>Explain how the federal, state, and local governments have responded to demographic and social changes such as population shifts to the suburbs, racial concentrations in the cities, Frostbelt-to-Sunbelt migration, international migration, decline of family farms, increases in out-of-wedlock births, and drug abuse. </a:t>
                      </a:r>
                    </a:p>
                    <a:p>
                      <a:pPr marL="342900" indent="-342900">
                        <a:buFont typeface="+mj-lt"/>
                        <a:buAutoNum type="arabicPeriod"/>
                      </a:pPr>
                      <a:endParaRPr lang="en-US" sz="1600" kern="1200" dirty="0" smtClean="0">
                        <a:solidFill>
                          <a:schemeClr val="tx1"/>
                        </a:solidFill>
                        <a:effectLst/>
                        <a:latin typeface="+mn-lt"/>
                        <a:ea typeface="+mn-ea"/>
                        <a:cs typeface="+mn-cs"/>
                      </a:endParaRPr>
                    </a:p>
                    <a:p>
                      <a:pPr lvl="1"/>
                      <a:endParaRPr lang="en-US" sz="1600" kern="1200" dirty="0">
                        <a:solidFill>
                          <a:schemeClr val="tx1"/>
                        </a:solidFill>
                        <a:effectLst/>
                        <a:latin typeface="+mn-lt"/>
                        <a:ea typeface="+mn-ea"/>
                        <a:cs typeface="+mn-cs"/>
                      </a:endParaRPr>
                    </a:p>
                  </a:txBody>
                  <a:tcPr marL="68580" marR="68580" marT="0" marB="0"/>
                </a:tc>
              </a:tr>
            </a:tbl>
          </a:graphicData>
        </a:graphic>
      </p:graphicFrame>
    </p:spTree>
    <p:extLst>
      <p:ext uri="{BB962C8B-B14F-4D97-AF65-F5344CB8AC3E}">
        <p14:creationId xmlns:p14="http://schemas.microsoft.com/office/powerpoint/2010/main" val="416865243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Grade 11 - Semester: 1</a:t>
            </a:r>
            <a:r>
              <a:rPr lang="en-US" dirty="0"/>
              <a:t/>
            </a:r>
            <a:br>
              <a:rPr lang="en-US" dirty="0"/>
            </a:br>
            <a:endParaRPr lang="en-US" dirty="0"/>
          </a:p>
        </p:txBody>
      </p:sp>
      <p:sp>
        <p:nvSpPr>
          <p:cNvPr id="4" name="Footer Placeholder 3"/>
          <p:cNvSpPr>
            <a:spLocks noGrp="1"/>
          </p:cNvSpPr>
          <p:nvPr>
            <p:ph type="ftr" sz="quarter" idx="15"/>
          </p:nvPr>
        </p:nvSpPr>
        <p:spPr/>
        <p:txBody>
          <a:bodyPr/>
          <a:lstStyle/>
          <a:p>
            <a:r>
              <a:rPr lang="en-US" smtClean="0"/>
              <a:t>EAG:  Gr 9-10 ELA Scope and Sequence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206802357"/>
              </p:ext>
            </p:extLst>
          </p:nvPr>
        </p:nvGraphicFramePr>
        <p:xfrm>
          <a:off x="457200" y="843338"/>
          <a:ext cx="8229600" cy="4301457"/>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200" b="1" dirty="0" smtClean="0">
                          <a:effectLst/>
                          <a:latin typeface="+mn-lt"/>
                          <a:ea typeface="Times New Roman" panose="02020603050405020304" pitchFamily="18" charset="0"/>
                          <a:cs typeface="Times New Roman" panose="02020603050405020304" pitchFamily="18" charset="0"/>
                        </a:rPr>
                        <a:t>Unit 1:  Declaration of Independence + American Revolution- 6 weeks</a:t>
                      </a:r>
                      <a:endParaRPr lang="en-US" sz="1200" dirty="0">
                        <a:effectLst/>
                        <a:latin typeface="+mn-lt"/>
                        <a:ea typeface="Times New Roman" panose="02020603050405020304" pitchFamily="18" charset="0"/>
                        <a:cs typeface="Times New Roman" panose="02020603050405020304" pitchFamily="18" charset="0"/>
                      </a:endParaRPr>
                    </a:p>
                  </a:txBody>
                  <a:tcPr marL="68580" marR="68580" marT="0" marB="0"/>
                </a:tc>
              </a:tr>
              <a:tr h="1783080">
                <a:tc>
                  <a:txBody>
                    <a:bodyPr/>
                    <a:lstStyle/>
                    <a:p>
                      <a:r>
                        <a:rPr lang="en-US" sz="1800" b="1" kern="1200" dirty="0" smtClean="0">
                          <a:solidFill>
                            <a:schemeClr val="tx1"/>
                          </a:solidFill>
                          <a:effectLst/>
                          <a:latin typeface="+mn-lt"/>
                          <a:ea typeface="+mn-ea"/>
                          <a:cs typeface="+mn-cs"/>
                        </a:rPr>
                        <a:t>11.1 Students analyze the significant events in the founding of the nation and its attempts to realize the philosophy of government described in the Declaration of Independence. </a:t>
                      </a:r>
                    </a:p>
                    <a:p>
                      <a:pPr marL="342900" lvl="0" indent="-342900">
                        <a:buAutoNum type="arabicPeriod"/>
                      </a:pPr>
                      <a:r>
                        <a:rPr lang="en-US" sz="1800" kern="1200" dirty="0" smtClean="0">
                          <a:solidFill>
                            <a:schemeClr val="tx1"/>
                          </a:solidFill>
                          <a:effectLst/>
                          <a:latin typeface="+mn-lt"/>
                          <a:ea typeface="+mn-ea"/>
                          <a:cs typeface="+mn-cs"/>
                        </a:rPr>
                        <a:t>Describe the Enlightenment and the rise of democratic ideas as the context in which the nation was founded. </a:t>
                      </a:r>
                    </a:p>
                    <a:p>
                      <a:pPr marL="342900" lvl="0" indent="-342900">
                        <a:buAutoNum type="arabicPeriod"/>
                      </a:pPr>
                      <a:r>
                        <a:rPr lang="en-US" sz="1800" kern="1200" dirty="0" smtClean="0">
                          <a:solidFill>
                            <a:schemeClr val="tx1"/>
                          </a:solidFill>
                          <a:effectLst/>
                          <a:latin typeface="+mn-lt"/>
                          <a:ea typeface="+mn-ea"/>
                          <a:cs typeface="+mn-cs"/>
                        </a:rPr>
                        <a:t>Analyze the ideological origins of the American Revolution, the Founding Fathers' philosophy of divinely bestowed unalienable natural rights, the debates on the drafting and ratification of the Constitution, and the addition of the Bill of Rights. </a:t>
                      </a:r>
                    </a:p>
                    <a:p>
                      <a:pPr marL="342900" lvl="0" indent="-342900">
                        <a:buFont typeface="+mj-lt"/>
                        <a:buAutoNum type="arabicPeriod"/>
                      </a:pPr>
                      <a:r>
                        <a:rPr lang="en-US" sz="1800" kern="1200" dirty="0" smtClean="0">
                          <a:solidFill>
                            <a:schemeClr val="tx1"/>
                          </a:solidFill>
                          <a:effectLst/>
                          <a:latin typeface="+mn-lt"/>
                          <a:ea typeface="+mn-ea"/>
                          <a:cs typeface="+mn-cs"/>
                        </a:rPr>
                        <a:t>Understand the history of the Constitution after 1787 with emphasis on federal versus state authority and growing democratization. </a:t>
                      </a:r>
                    </a:p>
                    <a:p>
                      <a:pPr marL="342900" lvl="0" indent="-342900">
                        <a:buFont typeface="+mj-lt"/>
                        <a:buAutoNum type="arabicPeriod"/>
                      </a:pPr>
                      <a:r>
                        <a:rPr lang="en-US" sz="1800" kern="1200" dirty="0" smtClean="0">
                          <a:solidFill>
                            <a:schemeClr val="tx1"/>
                          </a:solidFill>
                          <a:effectLst/>
                          <a:latin typeface="+mn-lt"/>
                          <a:ea typeface="+mn-ea"/>
                          <a:cs typeface="+mn-cs"/>
                        </a:rPr>
                        <a:t>Examine the effects of the Civil War and Reconstruction and of the industrial revolution, including demographic shifts and the emergence in the late nineteenth century of the United States as a world power.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dirty="0" smtClean="0">
                        <a:effectLst/>
                        <a:latin typeface="+mn-lt"/>
                        <a:ea typeface="ヒラギノ明朝 Pro W3"/>
                        <a:cs typeface="Times New Roman" panose="02020603050405020304" pitchFamily="18" charset="0"/>
                      </a:endParaRP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dirty="0" smtClean="0">
                        <a:effectLst/>
                        <a:latin typeface="+mn-lt"/>
                        <a:ea typeface="ヒラギノ明朝 Pro W3"/>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mn-lt"/>
                        <a:ea typeface="ヒラギノ明朝 Pro W3"/>
                        <a:cs typeface="Times New Roman" panose="02020603050405020304" pitchFamily="18" charset="0"/>
                      </a:endParaRPr>
                    </a:p>
                  </a:txBody>
                  <a:tcPr marL="68580" marR="68580" marT="0" marB="0"/>
                </a:tc>
              </a:tr>
            </a:tbl>
          </a:graphicData>
        </a:graphic>
      </p:graphicFrame>
      <p:sp>
        <p:nvSpPr>
          <p:cNvPr id="3" name="Slide Number Placeholder 2"/>
          <p:cNvSpPr>
            <a:spLocks noGrp="1"/>
          </p:cNvSpPr>
          <p:nvPr>
            <p:ph type="sldNum" sz="quarter" idx="16"/>
          </p:nvPr>
        </p:nvSpPr>
        <p:spPr/>
        <p:txBody>
          <a:bodyPr/>
          <a:lstStyle/>
          <a:p>
            <a:fld id="{CC5F7F06-EADD-463A-A735-0ECA7A2DBB6D}" type="slidenum">
              <a:rPr lang="en-US" smtClean="0"/>
              <a:t>2</a:t>
            </a:fld>
            <a:endParaRPr lang="en-US"/>
          </a:p>
        </p:txBody>
      </p:sp>
    </p:spTree>
    <p:extLst>
      <p:ext uri="{BB962C8B-B14F-4D97-AF65-F5344CB8AC3E}">
        <p14:creationId xmlns:p14="http://schemas.microsoft.com/office/powerpoint/2010/main" val="77966300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sp>
        <p:nvSpPr>
          <p:cNvPr id="5" name="Slide Number Placeholder 4"/>
          <p:cNvSpPr>
            <a:spLocks noGrp="1"/>
          </p:cNvSpPr>
          <p:nvPr>
            <p:ph type="sldNum" sz="quarter" idx="16"/>
          </p:nvPr>
        </p:nvSpPr>
        <p:spPr/>
        <p:txBody>
          <a:bodyPr/>
          <a:lstStyle/>
          <a:p>
            <a:fld id="{CC5F7F06-EADD-463A-A735-0ECA7A2DBB6D}" type="slidenum">
              <a:rPr lang="en-US" smtClean="0">
                <a:solidFill>
                  <a:prstClr val="black">
                    <a:tint val="75000"/>
                  </a:prstClr>
                </a:solidFill>
                <a:latin typeface="Calibri"/>
              </a:rPr>
              <a:pPr/>
              <a:t>3</a:t>
            </a:fld>
            <a:endParaRPr lang="en-US">
              <a:solidFill>
                <a:prstClr val="black">
                  <a:tint val="75000"/>
                </a:prstClr>
              </a:solidFill>
              <a:latin typeface="Calibri"/>
            </a:endParaRPr>
          </a:p>
        </p:txBody>
      </p:sp>
      <p:graphicFrame>
        <p:nvGraphicFramePr>
          <p:cNvPr id="6" name="Table 5"/>
          <p:cNvGraphicFramePr>
            <a:graphicFrameLocks noGrp="1"/>
          </p:cNvGraphicFramePr>
          <p:nvPr>
            <p:extLst>
              <p:ext uri="{D42A27DB-BD31-4B8C-83A1-F6EECF244321}">
                <p14:modId xmlns:p14="http://schemas.microsoft.com/office/powerpoint/2010/main" val="203275422"/>
              </p:ext>
            </p:extLst>
          </p:nvPr>
        </p:nvGraphicFramePr>
        <p:xfrm>
          <a:off x="468540" y="1047462"/>
          <a:ext cx="8229600" cy="5459697"/>
        </p:xfrm>
        <a:graphic>
          <a:graphicData uri="http://schemas.openxmlformats.org/drawingml/2006/table">
            <a:tbl>
              <a:tblPr firstRow="1" firstCol="1" bandRow="1">
                <a:tableStyleId>{5940675A-B579-460E-94D1-54222C63F5DA}</a:tableStyleId>
              </a:tblPr>
              <a:tblGrid>
                <a:gridCol w="8229600"/>
              </a:tblGrid>
              <a:tr h="186657">
                <a:tc>
                  <a:txBody>
                    <a:bodyPr/>
                    <a:lstStyle/>
                    <a:p>
                      <a:pPr algn="ctr"/>
                      <a:r>
                        <a:rPr lang="en-US" sz="1200" b="1" dirty="0" smtClean="0"/>
                        <a:t>Unit</a:t>
                      </a:r>
                      <a:r>
                        <a:rPr lang="en-US" sz="1200" b="1" baseline="0" dirty="0" smtClean="0"/>
                        <a:t> 2: Industrialization- 6 Weeks</a:t>
                      </a:r>
                      <a:endParaRPr lang="en-US" sz="1200" b="1" dirty="0"/>
                    </a:p>
                  </a:txBody>
                  <a:tcPr marL="68580" marR="68580" marT="0" marB="0"/>
                </a:tc>
              </a:tr>
              <a:tr h="1783080">
                <a:tc>
                  <a:txBody>
                    <a:bodyPr/>
                    <a:lstStyle/>
                    <a:p>
                      <a:r>
                        <a:rPr lang="en-US" sz="1600" b="1" kern="1200" dirty="0" smtClean="0">
                          <a:solidFill>
                            <a:schemeClr val="tx1"/>
                          </a:solidFill>
                          <a:effectLst/>
                          <a:latin typeface="+mn-lt"/>
                          <a:ea typeface="+mn-ea"/>
                          <a:cs typeface="+mn-cs"/>
                        </a:rPr>
                        <a:t>11.2 Students analyze the relationship among the rise of industrialization, large-scale rural-to-urban migration, and massive immigration from Southern and Eastern Europe. </a:t>
                      </a:r>
                    </a:p>
                    <a:p>
                      <a:pPr marL="342900" lvl="0" indent="-342900">
                        <a:buFont typeface="+mj-lt"/>
                        <a:buAutoNum type="arabicPeriod"/>
                      </a:pPr>
                      <a:r>
                        <a:rPr lang="en-US" sz="1600" kern="1200" dirty="0" smtClean="0">
                          <a:solidFill>
                            <a:schemeClr val="tx1"/>
                          </a:solidFill>
                          <a:effectLst/>
                          <a:latin typeface="+mn-lt"/>
                          <a:ea typeface="+mn-ea"/>
                          <a:cs typeface="+mn-cs"/>
                        </a:rPr>
                        <a:t>Know the effects of industrialization on living and working conditions, including the portrayal of working conditions and food safety in Upton Sinclair's </a:t>
                      </a:r>
                      <a:r>
                        <a:rPr lang="en-US" sz="1600" i="1" kern="1200" dirty="0" smtClean="0">
                          <a:solidFill>
                            <a:schemeClr val="tx1"/>
                          </a:solidFill>
                          <a:effectLst/>
                          <a:latin typeface="+mn-lt"/>
                          <a:ea typeface="+mn-ea"/>
                          <a:cs typeface="+mn-cs"/>
                        </a:rPr>
                        <a:t>The Jungle. </a:t>
                      </a:r>
                      <a:endParaRPr lang="en-US" sz="1600" kern="1200" dirty="0" smtClean="0">
                        <a:solidFill>
                          <a:schemeClr val="tx1"/>
                        </a:solidFill>
                        <a:effectLst/>
                        <a:latin typeface="+mn-lt"/>
                        <a:ea typeface="+mn-ea"/>
                        <a:cs typeface="+mn-cs"/>
                      </a:endParaRPr>
                    </a:p>
                    <a:p>
                      <a:pPr marL="342900" lvl="0" indent="-342900">
                        <a:buFont typeface="+mj-lt"/>
                        <a:buAutoNum type="arabicPeriod"/>
                      </a:pPr>
                      <a:r>
                        <a:rPr lang="en-US" sz="1600" kern="1200" dirty="0" smtClean="0">
                          <a:solidFill>
                            <a:schemeClr val="tx1"/>
                          </a:solidFill>
                          <a:effectLst/>
                          <a:latin typeface="+mn-lt"/>
                          <a:ea typeface="+mn-ea"/>
                          <a:cs typeface="+mn-cs"/>
                        </a:rPr>
                        <a:t>Describe the changing landscape, including the growth of cities linked by industry and trade, and the development of cities divided according to race, ethnicity, and class. </a:t>
                      </a:r>
                    </a:p>
                    <a:p>
                      <a:pPr marL="342900" lvl="0" indent="-342900">
                        <a:buFont typeface="+mj-lt"/>
                        <a:buAutoNum type="arabicPeriod"/>
                      </a:pPr>
                      <a:r>
                        <a:rPr lang="en-US" sz="1600" kern="1200" dirty="0" smtClean="0">
                          <a:solidFill>
                            <a:schemeClr val="tx1"/>
                          </a:solidFill>
                          <a:effectLst/>
                          <a:latin typeface="+mn-lt"/>
                          <a:ea typeface="+mn-ea"/>
                          <a:cs typeface="+mn-cs"/>
                        </a:rPr>
                        <a:t>Trace the effect of the Americanization movement. </a:t>
                      </a:r>
                    </a:p>
                    <a:p>
                      <a:pPr marL="342900" lvl="0" indent="-342900">
                        <a:buFont typeface="+mj-lt"/>
                        <a:buAutoNum type="arabicPeriod"/>
                      </a:pPr>
                      <a:r>
                        <a:rPr lang="en-US" sz="1600" kern="1200" dirty="0" smtClean="0">
                          <a:solidFill>
                            <a:schemeClr val="tx1"/>
                          </a:solidFill>
                          <a:effectLst/>
                          <a:latin typeface="+mn-lt"/>
                          <a:ea typeface="+mn-ea"/>
                          <a:cs typeface="+mn-cs"/>
                        </a:rPr>
                        <a:t>Analyze the effect of urban political machines and responses to them by immigrants and middle-class reformers. </a:t>
                      </a:r>
                    </a:p>
                    <a:p>
                      <a:pPr marL="342900" lvl="0" indent="-342900">
                        <a:buFont typeface="+mj-lt"/>
                        <a:buAutoNum type="arabicPeriod"/>
                      </a:pPr>
                      <a:r>
                        <a:rPr lang="en-US" sz="1600" kern="1200" dirty="0" smtClean="0">
                          <a:solidFill>
                            <a:schemeClr val="tx1"/>
                          </a:solidFill>
                          <a:effectLst/>
                          <a:latin typeface="+mn-lt"/>
                          <a:ea typeface="+mn-ea"/>
                          <a:cs typeface="+mn-cs"/>
                        </a:rPr>
                        <a:t>Discuss corporate mergers that produced trusts and cartels and the economic and political policies of industrial leaders. Trace the economic development of the United States and its emergence as a major industrial power, including its gains from trade and the advantages of its physical geography. </a:t>
                      </a:r>
                    </a:p>
                    <a:p>
                      <a:pPr marL="342900" lvl="0" indent="-342900">
                        <a:buFont typeface="+mj-lt"/>
                        <a:buAutoNum type="arabicPeriod"/>
                      </a:pPr>
                      <a:r>
                        <a:rPr lang="en-US" sz="1600" kern="1200" dirty="0" smtClean="0">
                          <a:solidFill>
                            <a:schemeClr val="tx1"/>
                          </a:solidFill>
                          <a:effectLst/>
                          <a:latin typeface="+mn-lt"/>
                          <a:ea typeface="+mn-ea"/>
                          <a:cs typeface="+mn-cs"/>
                        </a:rPr>
                        <a:t>Analyze the similarities and differences between the ideologies of Social Darwinism and Social Gospel (e.g., using biographies of William Graham Sumner, Billy Sunday, Dwight L. Moody). </a:t>
                      </a:r>
                    </a:p>
                    <a:p>
                      <a:pPr marL="342900" lvl="0" indent="-342900">
                        <a:buFont typeface="+mj-lt"/>
                        <a:buAutoNum type="arabicPeriod"/>
                      </a:pPr>
                      <a:r>
                        <a:rPr lang="en-US" sz="1600" kern="1200" dirty="0" smtClean="0">
                          <a:solidFill>
                            <a:schemeClr val="tx1"/>
                          </a:solidFill>
                          <a:effectLst/>
                          <a:latin typeface="+mn-lt"/>
                          <a:ea typeface="+mn-ea"/>
                          <a:cs typeface="+mn-cs"/>
                        </a:rPr>
                        <a:t>Examine the effect of political programs and activities of Populists. </a:t>
                      </a:r>
                    </a:p>
                    <a:p>
                      <a:pPr marL="342900" lvl="0" indent="-342900">
                        <a:buFont typeface="+mj-lt"/>
                        <a:buAutoNum type="arabicPeriod"/>
                      </a:pPr>
                      <a:r>
                        <a:rPr lang="en-US" sz="1600" kern="1200" dirty="0" smtClean="0">
                          <a:solidFill>
                            <a:schemeClr val="tx1"/>
                          </a:solidFill>
                          <a:effectLst/>
                          <a:latin typeface="+mn-lt"/>
                          <a:ea typeface="+mn-ea"/>
                          <a:cs typeface="+mn-cs"/>
                        </a:rPr>
                        <a:t>Understand the effect of political programs and activities of the Progressives (e.g., federal regulation of railroad transport, Children's Bureau, the Sixteenth Amendment, Theodore Roosevelt, Hiram Johnson). </a:t>
                      </a:r>
                    </a:p>
                    <a:p>
                      <a:pPr marL="342900" lvl="0" indent="-342900">
                        <a:buFont typeface="+mj-lt"/>
                        <a:buAutoNum type="arabicPeriod"/>
                      </a:pPr>
                      <a:endParaRPr lang="en-US" sz="1800" kern="1200" dirty="0" smtClean="0">
                        <a:solidFill>
                          <a:schemeClr val="tx1"/>
                        </a:solidFill>
                        <a:effectLst/>
                        <a:latin typeface="+mn-lt"/>
                        <a:ea typeface="+mn-ea"/>
                        <a:cs typeface="+mn-cs"/>
                      </a:endParaRPr>
                    </a:p>
                    <a:p>
                      <a:pPr fontAlgn="t"/>
                      <a:endParaRPr lang="en-US" sz="1200" b="1" dirty="0" smtClean="0"/>
                    </a:p>
                    <a:p>
                      <a:endParaRPr lang="en-US" sz="1200" dirty="0"/>
                    </a:p>
                  </a:txBody>
                  <a:tcPr marL="68580" marR="68580" marT="0" marB="0"/>
                </a:tc>
              </a:tr>
            </a:tbl>
          </a:graphicData>
        </a:graphic>
      </p:graphicFrame>
    </p:spTree>
    <p:extLst>
      <p:ext uri="{BB962C8B-B14F-4D97-AF65-F5344CB8AC3E}">
        <p14:creationId xmlns:p14="http://schemas.microsoft.com/office/powerpoint/2010/main" val="198412141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sp>
        <p:nvSpPr>
          <p:cNvPr id="5" name="Slide Number Placeholder 4"/>
          <p:cNvSpPr>
            <a:spLocks noGrp="1"/>
          </p:cNvSpPr>
          <p:nvPr>
            <p:ph type="sldNum" sz="quarter" idx="16"/>
          </p:nvPr>
        </p:nvSpPr>
        <p:spPr/>
        <p:txBody>
          <a:bodyPr/>
          <a:lstStyle/>
          <a:p>
            <a:fld id="{CC5F7F06-EADD-463A-A735-0ECA7A2DBB6D}" type="slidenum">
              <a:rPr lang="en-US" smtClean="0">
                <a:solidFill>
                  <a:prstClr val="black">
                    <a:tint val="75000"/>
                  </a:prstClr>
                </a:solidFill>
                <a:latin typeface="Calibri"/>
              </a:rPr>
              <a:pPr/>
              <a:t>4</a:t>
            </a:fld>
            <a:endParaRPr lang="en-US">
              <a:solidFill>
                <a:prstClr val="black">
                  <a:tint val="75000"/>
                </a:prstClr>
              </a:solidFill>
              <a:latin typeface="Calibri"/>
            </a:endParaRPr>
          </a:p>
        </p:txBody>
      </p:sp>
      <p:graphicFrame>
        <p:nvGraphicFramePr>
          <p:cNvPr id="6" name="Table 5"/>
          <p:cNvGraphicFramePr>
            <a:graphicFrameLocks noGrp="1"/>
          </p:cNvGraphicFramePr>
          <p:nvPr>
            <p:extLst>
              <p:ext uri="{D42A27DB-BD31-4B8C-83A1-F6EECF244321}">
                <p14:modId xmlns:p14="http://schemas.microsoft.com/office/powerpoint/2010/main" val="1345611372"/>
              </p:ext>
            </p:extLst>
          </p:nvPr>
        </p:nvGraphicFramePr>
        <p:xfrm>
          <a:off x="457200" y="934060"/>
          <a:ext cx="8229600" cy="2990816"/>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200" b="1" dirty="0" smtClean="0">
                          <a:effectLst/>
                          <a:latin typeface="+mn-lt"/>
                          <a:ea typeface="Times New Roman" panose="02020603050405020304" pitchFamily="18" charset="0"/>
                          <a:cs typeface="Times New Roman" panose="02020603050405020304" pitchFamily="18" charset="0"/>
                        </a:rPr>
                        <a:t>Unit 3:</a:t>
                      </a:r>
                      <a:r>
                        <a:rPr lang="en-US" sz="1200" b="1" baseline="0" dirty="0" smtClean="0">
                          <a:effectLst/>
                          <a:latin typeface="+mn-lt"/>
                          <a:ea typeface="Times New Roman" panose="02020603050405020304" pitchFamily="18" charset="0"/>
                          <a:cs typeface="Times New Roman" panose="02020603050405020304" pitchFamily="18" charset="0"/>
                        </a:rPr>
                        <a:t> Imperialism- 6 Weeks </a:t>
                      </a:r>
                      <a:endParaRPr lang="en-US" sz="1200" dirty="0">
                        <a:effectLst/>
                        <a:latin typeface="+mn-lt"/>
                        <a:ea typeface="Times New Roman" panose="02020603050405020304" pitchFamily="18" charset="0"/>
                        <a:cs typeface="Times New Roman" panose="02020603050405020304" pitchFamily="18" charset="0"/>
                      </a:endParaRPr>
                    </a:p>
                  </a:txBody>
                  <a:tcPr marL="68580" marR="68580" marT="0" marB="0"/>
                </a:tc>
              </a:tr>
              <a:tr h="1783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effectLst/>
                        <a:latin typeface="+mn-lt"/>
                        <a:ea typeface="ヒラギノ明朝 Pro W3"/>
                        <a:cs typeface="Times New Roman" panose="02020603050405020304" pitchFamily="18" charset="0"/>
                      </a:endParaRPr>
                    </a:p>
                    <a:p>
                      <a:r>
                        <a:rPr lang="en-US" sz="1600" b="1" kern="1200" dirty="0" smtClean="0">
                          <a:solidFill>
                            <a:schemeClr val="tx1"/>
                          </a:solidFill>
                          <a:effectLst/>
                          <a:latin typeface="+mn-lt"/>
                          <a:ea typeface="+mn-ea"/>
                          <a:cs typeface="+mn-cs"/>
                        </a:rPr>
                        <a:t>11.4 Students trace the rise of the United States to its role as a world power in the twentieth century. </a:t>
                      </a:r>
                    </a:p>
                    <a:p>
                      <a:pPr marL="342900" lvl="0" indent="-342900">
                        <a:buFont typeface="+mj-lt"/>
                        <a:buAutoNum type="arabicPeriod"/>
                      </a:pPr>
                      <a:r>
                        <a:rPr lang="en-US" sz="1600" kern="1200" dirty="0" smtClean="0">
                          <a:solidFill>
                            <a:schemeClr val="tx1"/>
                          </a:solidFill>
                          <a:effectLst/>
                          <a:latin typeface="+mn-lt"/>
                          <a:ea typeface="+mn-ea"/>
                          <a:cs typeface="+mn-cs"/>
                        </a:rPr>
                        <a:t>List the purpose and the effects of the Open Door policy. </a:t>
                      </a:r>
                    </a:p>
                    <a:p>
                      <a:pPr marL="342900" lvl="0" indent="-342900">
                        <a:buFont typeface="+mj-lt"/>
                        <a:buAutoNum type="arabicPeriod"/>
                      </a:pPr>
                      <a:r>
                        <a:rPr lang="en-US" sz="1600" kern="1200" dirty="0" smtClean="0">
                          <a:solidFill>
                            <a:schemeClr val="tx1"/>
                          </a:solidFill>
                          <a:effectLst/>
                          <a:latin typeface="+mn-lt"/>
                          <a:ea typeface="+mn-ea"/>
                          <a:cs typeface="+mn-cs"/>
                        </a:rPr>
                        <a:t>Describe the Spanish-American War and U.S. expansion in the South Pacific. </a:t>
                      </a:r>
                    </a:p>
                    <a:p>
                      <a:pPr marL="342900" lvl="0" indent="-342900">
                        <a:buFont typeface="+mj-lt"/>
                        <a:buAutoNum type="arabicPeriod"/>
                      </a:pPr>
                      <a:r>
                        <a:rPr lang="en-US" sz="1600" kern="1200" dirty="0" smtClean="0">
                          <a:solidFill>
                            <a:schemeClr val="tx1"/>
                          </a:solidFill>
                          <a:effectLst/>
                          <a:latin typeface="+mn-lt"/>
                          <a:ea typeface="+mn-ea"/>
                          <a:cs typeface="+mn-cs"/>
                        </a:rPr>
                        <a:t>Discuss America's role in the Panama Revolution and the building of the Panama Canal. </a:t>
                      </a:r>
                    </a:p>
                    <a:p>
                      <a:pPr marL="342900" lvl="0" indent="-342900">
                        <a:buFont typeface="+mj-lt"/>
                        <a:buAutoNum type="arabicPeriod"/>
                      </a:pPr>
                      <a:r>
                        <a:rPr lang="en-US" sz="1600" kern="1200" dirty="0" smtClean="0">
                          <a:solidFill>
                            <a:schemeClr val="tx1"/>
                          </a:solidFill>
                          <a:effectLst/>
                          <a:latin typeface="+mn-lt"/>
                          <a:ea typeface="+mn-ea"/>
                          <a:cs typeface="+mn-cs"/>
                        </a:rPr>
                        <a:t>Explain Theodore Roosevelt's Big Stick diplomacy, William Taft's Dollar Diplomacy, and Woodrow Wilson's Moral Diplomacy, drawing on relevant speeches. </a:t>
                      </a:r>
                    </a:p>
                    <a:p>
                      <a:pPr marL="342900" lvl="0" indent="-342900">
                        <a:buFont typeface="+mj-lt"/>
                        <a:buAutoNum type="arabicPeriod"/>
                      </a:pPr>
                      <a:r>
                        <a:rPr lang="en-US" sz="1600" kern="1200" dirty="0" smtClean="0">
                          <a:solidFill>
                            <a:schemeClr val="tx1"/>
                          </a:solidFill>
                          <a:effectLst/>
                          <a:latin typeface="+mn-lt"/>
                          <a:ea typeface="+mn-ea"/>
                          <a:cs typeface="+mn-cs"/>
                        </a:rPr>
                        <a:t>Analyze the political, economic, and social ramifications of World War I on the home front. </a:t>
                      </a:r>
                    </a:p>
                    <a:p>
                      <a:pPr marL="342900" lvl="0" indent="-342900">
                        <a:buFont typeface="+mj-lt"/>
                        <a:buAutoNum type="arabicPeriod"/>
                      </a:pPr>
                      <a:r>
                        <a:rPr lang="en-US" sz="1600" kern="1200" dirty="0" smtClean="0">
                          <a:solidFill>
                            <a:schemeClr val="tx1"/>
                          </a:solidFill>
                          <a:effectLst/>
                          <a:latin typeface="+mn-lt"/>
                          <a:ea typeface="+mn-ea"/>
                          <a:cs typeface="+mn-cs"/>
                        </a:rPr>
                        <a:t>Trace the declining role of Great Britain and the expanding role of the United States in world affairs after World War II.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mn-lt"/>
                        <a:ea typeface="ヒラギノ明朝 Pro W3"/>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18089932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sp>
        <p:nvSpPr>
          <p:cNvPr id="5" name="Slide Number Placeholder 4"/>
          <p:cNvSpPr>
            <a:spLocks noGrp="1"/>
          </p:cNvSpPr>
          <p:nvPr>
            <p:ph type="sldNum" sz="quarter" idx="16"/>
          </p:nvPr>
        </p:nvSpPr>
        <p:spPr/>
        <p:txBody>
          <a:bodyPr/>
          <a:lstStyle/>
          <a:p>
            <a:fld id="{CC5F7F06-EADD-463A-A735-0ECA7A2DBB6D}" type="slidenum">
              <a:rPr lang="en-US" smtClean="0">
                <a:solidFill>
                  <a:prstClr val="black">
                    <a:tint val="75000"/>
                  </a:prstClr>
                </a:solidFill>
                <a:latin typeface="Calibri"/>
              </a:rPr>
              <a:pPr/>
              <a:t>5</a:t>
            </a:fld>
            <a:endParaRPr lang="en-US">
              <a:solidFill>
                <a:prstClr val="black">
                  <a:tint val="75000"/>
                </a:prstClr>
              </a:solidFill>
              <a:latin typeface="Calibri"/>
            </a:endParaRPr>
          </a:p>
        </p:txBody>
      </p:sp>
      <p:graphicFrame>
        <p:nvGraphicFramePr>
          <p:cNvPr id="6" name="Table 5"/>
          <p:cNvGraphicFramePr>
            <a:graphicFrameLocks noGrp="1"/>
          </p:cNvGraphicFramePr>
          <p:nvPr>
            <p:extLst>
              <p:ext uri="{D42A27DB-BD31-4B8C-83A1-F6EECF244321}">
                <p14:modId xmlns:p14="http://schemas.microsoft.com/office/powerpoint/2010/main" val="3309458463"/>
              </p:ext>
            </p:extLst>
          </p:nvPr>
        </p:nvGraphicFramePr>
        <p:xfrm>
          <a:off x="366483" y="956341"/>
          <a:ext cx="8229600" cy="5734018"/>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200" b="1" dirty="0" smtClean="0">
                          <a:effectLst/>
                          <a:latin typeface="+mn-lt"/>
                          <a:ea typeface="Times New Roman" panose="02020603050405020304" pitchFamily="18" charset="0"/>
                          <a:cs typeface="Times New Roman" panose="02020603050405020304" pitchFamily="18" charset="0"/>
                        </a:rPr>
                        <a:t>Unit 4:</a:t>
                      </a:r>
                      <a:r>
                        <a:rPr lang="en-US" sz="1200" b="1" baseline="0" dirty="0" smtClean="0">
                          <a:effectLst/>
                          <a:latin typeface="+mn-lt"/>
                          <a:ea typeface="Times New Roman" panose="02020603050405020304" pitchFamily="18" charset="0"/>
                          <a:cs typeface="Times New Roman" panose="02020603050405020304" pitchFamily="18" charset="0"/>
                        </a:rPr>
                        <a:t> 1920s - 2 Weeks--- Exhibition</a:t>
                      </a:r>
                      <a:endParaRPr lang="en-US" sz="1200" dirty="0">
                        <a:effectLst/>
                        <a:latin typeface="+mn-lt"/>
                        <a:ea typeface="Times New Roman" panose="02020603050405020304" pitchFamily="18" charset="0"/>
                        <a:cs typeface="Times New Roman" panose="02020603050405020304" pitchFamily="18" charset="0"/>
                      </a:endParaRPr>
                    </a:p>
                  </a:txBody>
                  <a:tcPr marL="68580" marR="68580" marT="0" marB="0"/>
                </a:tc>
              </a:tr>
              <a:tr h="1783080">
                <a:tc>
                  <a:txBody>
                    <a:bodyPr/>
                    <a:lstStyle/>
                    <a:p>
                      <a:pPr marL="0" indent="0">
                        <a:buFont typeface="+mj-lt"/>
                        <a:buNone/>
                      </a:pPr>
                      <a:r>
                        <a:rPr lang="en-US" sz="1600" b="1" kern="1200" dirty="0" smtClean="0">
                          <a:solidFill>
                            <a:schemeClr val="tx1"/>
                          </a:solidFill>
                          <a:effectLst/>
                          <a:latin typeface="+mn-lt"/>
                          <a:ea typeface="+mn-ea"/>
                          <a:cs typeface="+mn-cs"/>
                        </a:rPr>
                        <a:t>11.5 Students analyze the major political, social, economic, technological, and cultural developments of the 1920s. </a:t>
                      </a:r>
                    </a:p>
                    <a:p>
                      <a:pPr marL="342900" lvl="0" indent="-342900">
                        <a:buFont typeface="+mj-lt"/>
                        <a:buAutoNum type="arabicPeriod"/>
                      </a:pPr>
                      <a:r>
                        <a:rPr lang="en-US" sz="1600" kern="1200" dirty="0" smtClean="0">
                          <a:solidFill>
                            <a:schemeClr val="tx1"/>
                          </a:solidFill>
                          <a:effectLst/>
                          <a:latin typeface="+mn-lt"/>
                          <a:ea typeface="+mn-ea"/>
                          <a:cs typeface="+mn-cs"/>
                        </a:rPr>
                        <a:t>Discuss the policies of Presidents Warren Harding, Calvin Coolidge, and Herbert Hoover. </a:t>
                      </a:r>
                    </a:p>
                    <a:p>
                      <a:pPr marL="342900" lvl="0" indent="-342900">
                        <a:buFont typeface="+mj-lt"/>
                        <a:buAutoNum type="arabicPeriod"/>
                      </a:pPr>
                      <a:r>
                        <a:rPr lang="en-US" sz="1600" kern="1200" dirty="0" smtClean="0">
                          <a:solidFill>
                            <a:schemeClr val="tx1"/>
                          </a:solidFill>
                          <a:effectLst/>
                          <a:latin typeface="+mn-lt"/>
                          <a:ea typeface="+mn-ea"/>
                          <a:cs typeface="+mn-cs"/>
                        </a:rPr>
                        <a:t>Analyze the international and domestic events, interests, and philosophies that prompted attacks on civil liberties, including the Palmer Raids, Marcus Garvey's "back-to-Africa" movement, the Ku Klux Klan, and immigration quotas and the responses of organizations such as the American Civil Liberties Union, the National Association for the Advancement of Colored People, and the Anti-Defamation League to those attacks. </a:t>
                      </a:r>
                    </a:p>
                    <a:p>
                      <a:pPr marL="342900" lvl="0" indent="-342900">
                        <a:buFont typeface="+mj-lt"/>
                        <a:buAutoNum type="arabicPeriod"/>
                      </a:pPr>
                      <a:r>
                        <a:rPr lang="en-US" sz="1600" kern="1200" dirty="0" smtClean="0">
                          <a:solidFill>
                            <a:schemeClr val="tx1"/>
                          </a:solidFill>
                          <a:effectLst/>
                          <a:latin typeface="+mn-lt"/>
                          <a:ea typeface="+mn-ea"/>
                          <a:cs typeface="+mn-cs"/>
                        </a:rPr>
                        <a:t>Examine the passage of the Eighteenth Amendment to the Constitution and the Volstead Act (Prohibition). </a:t>
                      </a:r>
                    </a:p>
                    <a:p>
                      <a:pPr marL="342900" lvl="0" indent="-342900">
                        <a:buFont typeface="+mj-lt"/>
                        <a:buAutoNum type="arabicPeriod"/>
                      </a:pPr>
                      <a:r>
                        <a:rPr lang="en-US" sz="1600" kern="1200" dirty="0" smtClean="0">
                          <a:solidFill>
                            <a:schemeClr val="tx1"/>
                          </a:solidFill>
                          <a:effectLst/>
                          <a:latin typeface="+mn-lt"/>
                          <a:ea typeface="+mn-ea"/>
                          <a:cs typeface="+mn-cs"/>
                        </a:rPr>
                        <a:t>Analyze the passage of the Nineteenth Amendment and the changing role of women in society. </a:t>
                      </a:r>
                    </a:p>
                    <a:p>
                      <a:pPr marL="342900" lvl="0" indent="-342900">
                        <a:buFont typeface="+mj-lt"/>
                        <a:buAutoNum type="arabicPeriod"/>
                      </a:pPr>
                      <a:r>
                        <a:rPr lang="en-US" sz="1600" kern="1200" dirty="0" smtClean="0">
                          <a:solidFill>
                            <a:schemeClr val="tx1"/>
                          </a:solidFill>
                          <a:effectLst/>
                          <a:latin typeface="+mn-lt"/>
                          <a:ea typeface="+mn-ea"/>
                          <a:cs typeface="+mn-cs"/>
                        </a:rPr>
                        <a:t>Describe the Harlem Renaissance and new trends in literature, music, and art, with special attention to the work of writers (e.g., </a:t>
                      </a:r>
                      <a:r>
                        <a:rPr lang="en-US" sz="1600" kern="1200" dirty="0" err="1" smtClean="0">
                          <a:solidFill>
                            <a:schemeClr val="tx1"/>
                          </a:solidFill>
                          <a:effectLst/>
                          <a:latin typeface="+mn-lt"/>
                          <a:ea typeface="+mn-ea"/>
                          <a:cs typeface="+mn-cs"/>
                        </a:rPr>
                        <a:t>Zora</a:t>
                      </a:r>
                      <a:r>
                        <a:rPr lang="en-US" sz="1600" kern="1200" dirty="0" smtClean="0">
                          <a:solidFill>
                            <a:schemeClr val="tx1"/>
                          </a:solidFill>
                          <a:effectLst/>
                          <a:latin typeface="+mn-lt"/>
                          <a:ea typeface="+mn-ea"/>
                          <a:cs typeface="+mn-cs"/>
                        </a:rPr>
                        <a:t> Neale Hurston, Langston Hughes). </a:t>
                      </a:r>
                    </a:p>
                    <a:p>
                      <a:pPr marL="342900" lvl="0" indent="-342900">
                        <a:buFont typeface="+mj-lt"/>
                        <a:buAutoNum type="arabicPeriod"/>
                      </a:pPr>
                      <a:r>
                        <a:rPr lang="en-US" sz="1600" kern="1200" dirty="0" smtClean="0">
                          <a:solidFill>
                            <a:schemeClr val="tx1"/>
                          </a:solidFill>
                          <a:effectLst/>
                          <a:latin typeface="+mn-lt"/>
                          <a:ea typeface="+mn-ea"/>
                          <a:cs typeface="+mn-cs"/>
                        </a:rPr>
                        <a:t>Trace the growth and effects of radio and movies and their role in the worldwide diffusion of popular culture. </a:t>
                      </a:r>
                    </a:p>
                    <a:p>
                      <a:pPr marL="342900" lvl="0" indent="-342900">
                        <a:buFont typeface="+mj-lt"/>
                        <a:buAutoNum type="arabicPeriod"/>
                      </a:pPr>
                      <a:r>
                        <a:rPr lang="en-US" sz="1600" kern="1200" dirty="0" smtClean="0">
                          <a:solidFill>
                            <a:schemeClr val="tx1"/>
                          </a:solidFill>
                          <a:effectLst/>
                          <a:latin typeface="+mn-lt"/>
                          <a:ea typeface="+mn-ea"/>
                          <a:cs typeface="+mn-cs"/>
                        </a:rPr>
                        <a:t>Discuss the rise of mass production techniques, the growth of cities, the impact of new technologies (e.g., the automobile, electricity), and the resulting prosperity and effect on the American landscape. </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endParaRPr lang="en-US" sz="1600" dirty="0" smtClean="0">
                        <a:effectLst/>
                        <a:latin typeface="+mn-lt"/>
                        <a:ea typeface="ヒラギノ明朝 Pro W3"/>
                        <a:cs typeface="Times New Roman" panose="02020603050405020304" pitchFamily="18" charset="0"/>
                      </a:endParaRP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endParaRPr lang="en-US" sz="1600" dirty="0" smtClean="0">
                        <a:effectLst/>
                        <a:latin typeface="+mn-lt"/>
                        <a:ea typeface="ヒラギノ明朝 Pro W3"/>
                        <a:cs typeface="Times New Roman" panose="02020603050405020304" pitchFamily="18" charset="0"/>
                      </a:endParaRP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endParaRPr lang="en-US" sz="1600" dirty="0" smtClean="0">
                        <a:effectLst/>
                        <a:latin typeface="+mn-lt"/>
                        <a:ea typeface="ヒラギノ明朝 Pro W3"/>
                        <a:cs typeface="Times New Roman" panose="02020603050405020304" pitchFamily="18" charset="0"/>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dirty="0">
                        <a:effectLst/>
                        <a:latin typeface="+mn-lt"/>
                        <a:ea typeface="ヒラギノ明朝 Pro W3"/>
                        <a:cs typeface="Times New Roman" panose="02020603050405020304" pitchFamily="18" charset="0"/>
                      </a:endParaRPr>
                    </a:p>
                  </a:txBody>
                  <a:tcPr marL="68580" marR="68580" marT="0" marB="0"/>
                </a:tc>
              </a:tr>
            </a:tbl>
          </a:graphicData>
        </a:graphic>
      </p:graphicFrame>
      <p:sp>
        <p:nvSpPr>
          <p:cNvPr id="7" name="Title 1"/>
          <p:cNvSpPr>
            <a:spLocks noGrp="1"/>
          </p:cNvSpPr>
          <p:nvPr>
            <p:ph type="title"/>
          </p:nvPr>
        </p:nvSpPr>
        <p:spPr>
          <a:xfrm>
            <a:off x="366483" y="183017"/>
            <a:ext cx="7886700" cy="364218"/>
          </a:xfrm>
        </p:spPr>
        <p:txBody>
          <a:bodyPr/>
          <a:lstStyle/>
          <a:p>
            <a:r>
              <a:rPr lang="en-US" dirty="0" smtClean="0"/>
              <a:t>Semester 2</a:t>
            </a:r>
            <a:endParaRPr lang="en-US" dirty="0"/>
          </a:p>
        </p:txBody>
      </p:sp>
    </p:spTree>
    <p:extLst>
      <p:ext uri="{BB962C8B-B14F-4D97-AF65-F5344CB8AC3E}">
        <p14:creationId xmlns:p14="http://schemas.microsoft.com/office/powerpoint/2010/main" val="353983536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Semester 2</a:t>
            </a:r>
            <a:endParaRPr lang="en-US" dirty="0"/>
          </a:p>
        </p:txBody>
      </p:sp>
      <p:sp>
        <p:nvSpPr>
          <p:cNvPr id="4" name="Footer Placeholder 3"/>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sp>
        <p:nvSpPr>
          <p:cNvPr id="5" name="Slide Number Placeholder 4"/>
          <p:cNvSpPr>
            <a:spLocks noGrp="1"/>
          </p:cNvSpPr>
          <p:nvPr>
            <p:ph type="sldNum" sz="quarter" idx="16"/>
          </p:nvPr>
        </p:nvSpPr>
        <p:spPr/>
        <p:txBody>
          <a:bodyPr/>
          <a:lstStyle/>
          <a:p>
            <a:fld id="{CC5F7F06-EADD-463A-A735-0ECA7A2DBB6D}" type="slidenum">
              <a:rPr lang="en-US" smtClean="0">
                <a:solidFill>
                  <a:prstClr val="black">
                    <a:tint val="75000"/>
                  </a:prstClr>
                </a:solidFill>
                <a:latin typeface="Calibri"/>
              </a:rPr>
              <a:pPr/>
              <a:t>6</a:t>
            </a:fld>
            <a:endParaRPr lang="en-US">
              <a:solidFill>
                <a:prstClr val="black">
                  <a:tint val="75000"/>
                </a:prstClr>
              </a:solidFill>
              <a:latin typeface="Calibri"/>
            </a:endParaRPr>
          </a:p>
        </p:txBody>
      </p:sp>
      <p:graphicFrame>
        <p:nvGraphicFramePr>
          <p:cNvPr id="6" name="Table 5"/>
          <p:cNvGraphicFramePr>
            <a:graphicFrameLocks noGrp="1"/>
          </p:cNvGraphicFramePr>
          <p:nvPr>
            <p:extLst>
              <p:ext uri="{D42A27DB-BD31-4B8C-83A1-F6EECF244321}">
                <p14:modId xmlns:p14="http://schemas.microsoft.com/office/powerpoint/2010/main" val="2490338370"/>
              </p:ext>
            </p:extLst>
          </p:nvPr>
        </p:nvGraphicFramePr>
        <p:xfrm>
          <a:off x="457200" y="1048956"/>
          <a:ext cx="8229600" cy="5368257"/>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200" b="1" dirty="0" smtClean="0">
                          <a:effectLst/>
                          <a:latin typeface="+mn-lt"/>
                          <a:ea typeface="Times New Roman" panose="02020603050405020304" pitchFamily="18" charset="0"/>
                          <a:cs typeface="Times New Roman" panose="02020603050405020304" pitchFamily="18" charset="0"/>
                        </a:rPr>
                        <a:t>Unit 5</a:t>
                      </a:r>
                      <a:r>
                        <a:rPr lang="en-US" sz="1200" b="1" baseline="0" dirty="0" smtClean="0">
                          <a:effectLst/>
                          <a:latin typeface="+mn-lt"/>
                          <a:ea typeface="Times New Roman" panose="02020603050405020304" pitchFamily="18" charset="0"/>
                          <a:cs typeface="Times New Roman" panose="02020603050405020304" pitchFamily="18" charset="0"/>
                        </a:rPr>
                        <a:t>: Great Depression + The New Deal- 5 weeks --- Exhibition</a:t>
                      </a:r>
                      <a:endParaRPr lang="en-US" sz="1200" dirty="0">
                        <a:effectLst/>
                        <a:latin typeface="+mn-lt"/>
                        <a:ea typeface="Times New Roman" panose="02020603050405020304" pitchFamily="18" charset="0"/>
                        <a:cs typeface="Times New Roman" panose="02020603050405020304" pitchFamily="18" charset="0"/>
                      </a:endParaRPr>
                    </a:p>
                  </a:txBody>
                  <a:tcPr marL="68580" marR="68580" marT="0" marB="0"/>
                </a:tc>
              </a:tr>
              <a:tr h="1783080">
                <a:tc>
                  <a:txBody>
                    <a:bodyPr/>
                    <a:lstStyle/>
                    <a:p>
                      <a:r>
                        <a:rPr lang="en-US" sz="1800" b="1" kern="1200" dirty="0" smtClean="0">
                          <a:solidFill>
                            <a:schemeClr val="tx1"/>
                          </a:solidFill>
                          <a:effectLst/>
                          <a:latin typeface="+mn-lt"/>
                          <a:ea typeface="+mn-ea"/>
                          <a:cs typeface="+mn-cs"/>
                        </a:rPr>
                        <a:t>11.6 Students analyze the different explanations for the Great Depression and how the New Deal fundamentally changed the role of the federal government. </a:t>
                      </a:r>
                    </a:p>
                    <a:p>
                      <a:pPr marL="342900" lvl="0" indent="-342900">
                        <a:buFont typeface="+mj-lt"/>
                        <a:buAutoNum type="arabicPeriod"/>
                      </a:pPr>
                      <a:r>
                        <a:rPr lang="en-US" sz="1600" kern="1200" dirty="0" smtClean="0">
                          <a:solidFill>
                            <a:schemeClr val="tx1"/>
                          </a:solidFill>
                          <a:effectLst/>
                          <a:latin typeface="+mn-lt"/>
                          <a:ea typeface="+mn-ea"/>
                          <a:cs typeface="+mn-cs"/>
                        </a:rPr>
                        <a:t>Describe the monetary issues of the late nineteenth and early twentieth centuries that gave rise to the establishment of the Federal Reserve and the weaknesses in key sectors of the economy in the late 1920s. </a:t>
                      </a:r>
                    </a:p>
                    <a:p>
                      <a:pPr marL="342900" lvl="0" indent="-342900">
                        <a:buFont typeface="+mj-lt"/>
                        <a:buAutoNum type="arabicPeriod"/>
                      </a:pPr>
                      <a:r>
                        <a:rPr lang="en-US" sz="1600" kern="1200" dirty="0" smtClean="0">
                          <a:solidFill>
                            <a:schemeClr val="tx1"/>
                          </a:solidFill>
                          <a:effectLst/>
                          <a:latin typeface="+mn-lt"/>
                          <a:ea typeface="+mn-ea"/>
                          <a:cs typeface="+mn-cs"/>
                        </a:rPr>
                        <a:t>Understand the explanations of the principal causes of the Great Depression and the steps taken by the Federal Reserve, Congress, and Presidents Herbert Hoover and Franklin Delano Roosevelt to combat the economic crisis. </a:t>
                      </a:r>
                    </a:p>
                    <a:p>
                      <a:pPr marL="342900" lvl="0" indent="-342900">
                        <a:buFont typeface="+mj-lt"/>
                        <a:buAutoNum type="arabicPeriod"/>
                      </a:pPr>
                      <a:r>
                        <a:rPr lang="en-US" sz="1600" kern="1200" dirty="0" smtClean="0">
                          <a:solidFill>
                            <a:schemeClr val="tx1"/>
                          </a:solidFill>
                          <a:effectLst/>
                          <a:latin typeface="+mn-lt"/>
                          <a:ea typeface="+mn-ea"/>
                          <a:cs typeface="+mn-cs"/>
                        </a:rPr>
                        <a:t>Discuss the human toll of the Depression, natural disasters, and unwise agricultural practices and their effects on the depopulation of rural regions and on political movements of the left and right, with particular attention to the Dust Bowl refugees and their social and economic impacts in California. </a:t>
                      </a:r>
                    </a:p>
                    <a:p>
                      <a:pPr marL="342900" lvl="0" indent="-342900">
                        <a:buFont typeface="+mj-lt"/>
                        <a:buAutoNum type="arabicPeriod"/>
                      </a:pPr>
                      <a:r>
                        <a:rPr lang="en-US" sz="1600" kern="1200" dirty="0" smtClean="0">
                          <a:solidFill>
                            <a:schemeClr val="tx1"/>
                          </a:solidFill>
                          <a:effectLst/>
                          <a:latin typeface="+mn-lt"/>
                          <a:ea typeface="+mn-ea"/>
                          <a:cs typeface="+mn-cs"/>
                        </a:rPr>
                        <a:t>Analyze the effects of and the controversies arising from New Deal economic policies and the expanded role of the federal government in society and the economy since the 1930s (e.g., Works Progress Administration, Social Security, National Labor Relations Board, farm programs, regional development policies, and energy development projects such as the Tennessee Valley Authority, California Central Valley Project, and Bonneville Dam). </a:t>
                      </a:r>
                    </a:p>
                    <a:p>
                      <a:pPr marL="342900" lvl="0" indent="-342900">
                        <a:buFont typeface="+mj-lt"/>
                        <a:buAutoNum type="arabicPeriod"/>
                      </a:pPr>
                      <a:r>
                        <a:rPr lang="en-US" sz="1600" kern="1200" dirty="0" smtClean="0">
                          <a:solidFill>
                            <a:schemeClr val="tx1"/>
                          </a:solidFill>
                          <a:effectLst/>
                          <a:latin typeface="+mn-lt"/>
                          <a:ea typeface="+mn-ea"/>
                          <a:cs typeface="+mn-cs"/>
                        </a:rPr>
                        <a:t>Trace the advances and retreats of organized labor, from the creation of the American Federation of Labor and the Congress of Industrial Organizations to current issues of a postindustrial, multinational economy, including the United Farm Workers in California.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600" dirty="0">
                        <a:effectLst/>
                        <a:latin typeface="+mn-lt"/>
                        <a:ea typeface="ヒラギノ明朝 Pro W3"/>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65216657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Semester 2</a:t>
            </a:r>
            <a:endParaRPr lang="en-US" dirty="0"/>
          </a:p>
        </p:txBody>
      </p:sp>
      <p:sp>
        <p:nvSpPr>
          <p:cNvPr id="4" name="Footer Placeholder 3"/>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sp>
        <p:nvSpPr>
          <p:cNvPr id="5" name="Slide Number Placeholder 4"/>
          <p:cNvSpPr>
            <a:spLocks noGrp="1"/>
          </p:cNvSpPr>
          <p:nvPr>
            <p:ph type="sldNum" sz="quarter" idx="16"/>
          </p:nvPr>
        </p:nvSpPr>
        <p:spPr/>
        <p:txBody>
          <a:bodyPr/>
          <a:lstStyle/>
          <a:p>
            <a:fld id="{CC5F7F06-EADD-463A-A735-0ECA7A2DBB6D}" type="slidenum">
              <a:rPr lang="en-US" smtClean="0">
                <a:solidFill>
                  <a:prstClr val="black">
                    <a:tint val="75000"/>
                  </a:prstClr>
                </a:solidFill>
                <a:latin typeface="Calibri"/>
              </a:rPr>
              <a:pPr/>
              <a:t>7</a:t>
            </a:fld>
            <a:endParaRPr lang="en-US">
              <a:solidFill>
                <a:prstClr val="black">
                  <a:tint val="75000"/>
                </a:prstClr>
              </a:solidFill>
              <a:latin typeface="Calibri"/>
            </a:endParaRPr>
          </a:p>
        </p:txBody>
      </p:sp>
      <p:graphicFrame>
        <p:nvGraphicFramePr>
          <p:cNvPr id="6" name="Table 5"/>
          <p:cNvGraphicFramePr>
            <a:graphicFrameLocks noGrp="1"/>
          </p:cNvGraphicFramePr>
          <p:nvPr>
            <p:extLst>
              <p:ext uri="{D42A27DB-BD31-4B8C-83A1-F6EECF244321}">
                <p14:modId xmlns:p14="http://schemas.microsoft.com/office/powerpoint/2010/main" val="563928097"/>
              </p:ext>
            </p:extLst>
          </p:nvPr>
        </p:nvGraphicFramePr>
        <p:xfrm>
          <a:off x="457200" y="1433030"/>
          <a:ext cx="8229600" cy="5063457"/>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200" b="1" dirty="0" smtClean="0">
                          <a:effectLst/>
                          <a:latin typeface="+mn-lt"/>
                          <a:ea typeface="Times New Roman" panose="02020603050405020304" pitchFamily="18" charset="0"/>
                          <a:cs typeface="Times New Roman" panose="02020603050405020304" pitchFamily="18" charset="0"/>
                        </a:rPr>
                        <a:t>Unit 6</a:t>
                      </a:r>
                      <a:r>
                        <a:rPr lang="en-US" sz="1200" b="1" baseline="0" dirty="0" smtClean="0">
                          <a:effectLst/>
                          <a:latin typeface="+mn-lt"/>
                          <a:ea typeface="Times New Roman" panose="02020603050405020304" pitchFamily="18" charset="0"/>
                          <a:cs typeface="Times New Roman" panose="02020603050405020304" pitchFamily="18" charset="0"/>
                        </a:rPr>
                        <a:t>: World War 2</a:t>
                      </a:r>
                      <a:endParaRPr lang="en-US" sz="1200" dirty="0">
                        <a:effectLst/>
                        <a:latin typeface="+mn-lt"/>
                        <a:ea typeface="Times New Roman" panose="02020603050405020304" pitchFamily="18" charset="0"/>
                        <a:cs typeface="Times New Roman" panose="02020603050405020304" pitchFamily="18" charset="0"/>
                      </a:endParaRPr>
                    </a:p>
                  </a:txBody>
                  <a:tcPr marL="68580" marR="68580" marT="0" marB="0"/>
                </a:tc>
              </a:tr>
              <a:tr h="1783080">
                <a:tc>
                  <a:txBody>
                    <a:bodyPr/>
                    <a:lstStyle/>
                    <a:p>
                      <a:r>
                        <a:rPr lang="en-US" sz="1600" b="1" kern="1200" dirty="0" smtClean="0">
                          <a:solidFill>
                            <a:schemeClr val="tx1"/>
                          </a:solidFill>
                          <a:effectLst/>
                          <a:latin typeface="+mn-lt"/>
                          <a:ea typeface="+mn-ea"/>
                          <a:cs typeface="+mn-cs"/>
                        </a:rPr>
                        <a:t>11.7 Students analyze America's participation in World War II. </a:t>
                      </a:r>
                    </a:p>
                    <a:p>
                      <a:pPr marL="342900" lvl="0" indent="-342900">
                        <a:buFont typeface="+mj-lt"/>
                        <a:buAutoNum type="arabicPeriod"/>
                      </a:pPr>
                      <a:r>
                        <a:rPr lang="en-US" sz="1600" kern="1200" dirty="0" smtClean="0">
                          <a:solidFill>
                            <a:schemeClr val="tx1"/>
                          </a:solidFill>
                          <a:effectLst/>
                          <a:latin typeface="+mn-lt"/>
                          <a:ea typeface="+mn-ea"/>
                          <a:cs typeface="+mn-cs"/>
                        </a:rPr>
                        <a:t>Examine the origins of American involvement in the war, with an emphasis on the events that precipitated the attack on Pearl Harbor. </a:t>
                      </a:r>
                    </a:p>
                    <a:p>
                      <a:pPr marL="342900" lvl="0" indent="-342900">
                        <a:buFont typeface="+mj-lt"/>
                        <a:buAutoNum type="arabicPeriod"/>
                      </a:pPr>
                      <a:r>
                        <a:rPr lang="en-US" sz="1600" kern="1200" dirty="0" smtClean="0">
                          <a:solidFill>
                            <a:schemeClr val="tx1"/>
                          </a:solidFill>
                          <a:effectLst/>
                          <a:latin typeface="+mn-lt"/>
                          <a:ea typeface="+mn-ea"/>
                          <a:cs typeface="+mn-cs"/>
                        </a:rPr>
                        <a:t>Explain U.S. and Allied wartime strategy, including the major battles of Midway, Normandy, Iwo Jima, Okinawa, and the Battle of the Bulge. </a:t>
                      </a:r>
                    </a:p>
                    <a:p>
                      <a:pPr marL="342900" lvl="0" indent="-342900">
                        <a:buFont typeface="+mj-lt"/>
                        <a:buAutoNum type="arabicPeriod"/>
                      </a:pPr>
                      <a:r>
                        <a:rPr lang="en-US" sz="1600" kern="1200" dirty="0" smtClean="0">
                          <a:solidFill>
                            <a:schemeClr val="tx1"/>
                          </a:solidFill>
                          <a:effectLst/>
                          <a:latin typeface="+mn-lt"/>
                          <a:ea typeface="+mn-ea"/>
                          <a:cs typeface="+mn-cs"/>
                        </a:rPr>
                        <a:t>Identify the roles and sacrifices of individual American soldiers, as well as the unique contributions of the special fighting forces (e.g., the Tuskegee Airmen, the 442nd Regimental Combat team, the Navajo Code Talkers). </a:t>
                      </a:r>
                    </a:p>
                    <a:p>
                      <a:pPr marL="342900" lvl="0" indent="-342900">
                        <a:buFont typeface="+mj-lt"/>
                        <a:buAutoNum type="arabicPeriod"/>
                      </a:pPr>
                      <a:r>
                        <a:rPr lang="en-US" sz="1600" kern="1200" dirty="0" smtClean="0">
                          <a:solidFill>
                            <a:schemeClr val="tx1"/>
                          </a:solidFill>
                          <a:effectLst/>
                          <a:latin typeface="+mn-lt"/>
                          <a:ea typeface="+mn-ea"/>
                          <a:cs typeface="+mn-cs"/>
                        </a:rPr>
                        <a:t>Analyze Roosevelt's foreign policy during World War II (e.g., Four Freedoms speech). </a:t>
                      </a:r>
                    </a:p>
                    <a:p>
                      <a:pPr marL="342900" lvl="0" indent="-342900">
                        <a:buFont typeface="+mj-lt"/>
                        <a:buAutoNum type="arabicPeriod"/>
                      </a:pPr>
                      <a:r>
                        <a:rPr lang="en-US" sz="1600" kern="1200" dirty="0" smtClean="0">
                          <a:solidFill>
                            <a:schemeClr val="tx1"/>
                          </a:solidFill>
                          <a:effectLst/>
                          <a:latin typeface="+mn-lt"/>
                          <a:ea typeface="+mn-ea"/>
                          <a:cs typeface="+mn-cs"/>
                        </a:rPr>
                        <a:t>Discuss the constitutional issues and impact of events on the U.S. home front, including the internment of Japanese Americans (e.g., </a:t>
                      </a:r>
                      <a:r>
                        <a:rPr lang="en-US" sz="1600" i="1" kern="1200" dirty="0" smtClean="0">
                          <a:solidFill>
                            <a:schemeClr val="tx1"/>
                          </a:solidFill>
                          <a:effectLst/>
                          <a:latin typeface="+mn-lt"/>
                          <a:ea typeface="+mn-ea"/>
                          <a:cs typeface="+mn-cs"/>
                        </a:rPr>
                        <a:t>Fred </a:t>
                      </a:r>
                      <a:r>
                        <a:rPr lang="en-US" sz="1600" i="1" kern="1200" dirty="0" err="1" smtClean="0">
                          <a:solidFill>
                            <a:schemeClr val="tx1"/>
                          </a:solidFill>
                          <a:effectLst/>
                          <a:latin typeface="+mn-lt"/>
                          <a:ea typeface="+mn-ea"/>
                          <a:cs typeface="+mn-cs"/>
                        </a:rPr>
                        <a:t>Korematsu</a:t>
                      </a:r>
                      <a:r>
                        <a:rPr lang="en-US" sz="1600" i="1" kern="1200" dirty="0" smtClean="0">
                          <a:solidFill>
                            <a:schemeClr val="tx1"/>
                          </a:solidFill>
                          <a:effectLst/>
                          <a:latin typeface="+mn-lt"/>
                          <a:ea typeface="+mn-ea"/>
                          <a:cs typeface="+mn-cs"/>
                        </a:rPr>
                        <a:t> v. United States of America) </a:t>
                      </a:r>
                      <a:r>
                        <a:rPr lang="en-US" sz="1600" kern="1200" dirty="0" smtClean="0">
                          <a:solidFill>
                            <a:schemeClr val="tx1"/>
                          </a:solidFill>
                          <a:effectLst/>
                          <a:latin typeface="+mn-lt"/>
                          <a:ea typeface="+mn-ea"/>
                          <a:cs typeface="+mn-cs"/>
                        </a:rPr>
                        <a:t>and the restrictions on German and Italian resident aliens; the response of the administration to Hitler's atrocities against Jews and other groups; the roles of women in military production; and the roles and growing political demands of African Americans. </a:t>
                      </a:r>
                    </a:p>
                    <a:p>
                      <a:pPr marL="342900" lvl="0" indent="-342900">
                        <a:buFont typeface="+mj-lt"/>
                        <a:buAutoNum type="arabicPeriod"/>
                      </a:pPr>
                      <a:r>
                        <a:rPr lang="en-US" sz="1600" kern="1200" dirty="0" smtClean="0">
                          <a:solidFill>
                            <a:schemeClr val="tx1"/>
                          </a:solidFill>
                          <a:effectLst/>
                          <a:latin typeface="+mn-lt"/>
                          <a:ea typeface="+mn-ea"/>
                          <a:cs typeface="+mn-cs"/>
                        </a:rPr>
                        <a:t>Describe major developments in aviation, weaponry, communication, and medicine and the war's impact on the location of American industry and use of resources. </a:t>
                      </a:r>
                    </a:p>
                    <a:p>
                      <a:pPr marL="342900" lvl="0" indent="-342900">
                        <a:buFont typeface="+mj-lt"/>
                        <a:buAutoNum type="arabicPeriod"/>
                      </a:pPr>
                      <a:r>
                        <a:rPr lang="en-US" sz="1600" kern="1200" dirty="0" smtClean="0">
                          <a:solidFill>
                            <a:schemeClr val="tx1"/>
                          </a:solidFill>
                          <a:effectLst/>
                          <a:latin typeface="+mn-lt"/>
                          <a:ea typeface="+mn-ea"/>
                          <a:cs typeface="+mn-cs"/>
                        </a:rPr>
                        <a:t>Discuss the decision to drop atomic bombs and the consequences of the decision (Hiroshima and Nagasaki). </a:t>
                      </a:r>
                    </a:p>
                    <a:p>
                      <a:pPr marL="342900" lvl="0" indent="-342900">
                        <a:buFont typeface="+mj-lt"/>
                        <a:buAutoNum type="arabicPeriod"/>
                      </a:pPr>
                      <a:r>
                        <a:rPr lang="en-US" sz="1600" kern="1200" dirty="0" smtClean="0">
                          <a:solidFill>
                            <a:schemeClr val="tx1"/>
                          </a:solidFill>
                          <a:effectLst/>
                          <a:latin typeface="+mn-lt"/>
                          <a:ea typeface="+mn-ea"/>
                          <a:cs typeface="+mn-cs"/>
                        </a:rPr>
                        <a:t>Analyze the effect of massive aid given to Western Europe under the Marshall Plan to rebuild itself after the war and the importance of a rebuilt Europe to the U.S. economy. </a:t>
                      </a:r>
                      <a:endParaRPr lang="en-US" sz="1600" kern="1200" dirty="0">
                        <a:solidFill>
                          <a:schemeClr val="tx1"/>
                        </a:solidFill>
                        <a:effectLst/>
                        <a:latin typeface="+mn-lt"/>
                        <a:ea typeface="+mn-ea"/>
                        <a:cs typeface="+mn-cs"/>
                      </a:endParaRPr>
                    </a:p>
                  </a:txBody>
                  <a:tcPr marL="68580" marR="68580" marT="0" marB="0"/>
                </a:tc>
              </a:tr>
            </a:tbl>
          </a:graphicData>
        </a:graphic>
      </p:graphicFrame>
    </p:spTree>
    <p:extLst>
      <p:ext uri="{BB962C8B-B14F-4D97-AF65-F5344CB8AC3E}">
        <p14:creationId xmlns:p14="http://schemas.microsoft.com/office/powerpoint/2010/main" val="133010140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Semester 2</a:t>
            </a:r>
            <a:endParaRPr lang="en-US" dirty="0"/>
          </a:p>
        </p:txBody>
      </p:sp>
      <p:sp>
        <p:nvSpPr>
          <p:cNvPr id="4" name="Footer Placeholder 3"/>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sp>
        <p:nvSpPr>
          <p:cNvPr id="5" name="Slide Number Placeholder 4"/>
          <p:cNvSpPr>
            <a:spLocks noGrp="1"/>
          </p:cNvSpPr>
          <p:nvPr>
            <p:ph type="sldNum" sz="quarter" idx="16"/>
          </p:nvPr>
        </p:nvSpPr>
        <p:spPr/>
        <p:txBody>
          <a:bodyPr/>
          <a:lstStyle/>
          <a:p>
            <a:fld id="{CC5F7F06-EADD-463A-A735-0ECA7A2DBB6D}" type="slidenum">
              <a:rPr lang="en-US" smtClean="0">
                <a:solidFill>
                  <a:prstClr val="black">
                    <a:tint val="75000"/>
                  </a:prstClr>
                </a:solidFill>
                <a:latin typeface="Calibri"/>
              </a:rPr>
              <a:pPr/>
              <a:t>8</a:t>
            </a:fld>
            <a:endParaRPr lang="en-US">
              <a:solidFill>
                <a:prstClr val="black">
                  <a:tint val="75000"/>
                </a:prstClr>
              </a:solidFill>
              <a:latin typeface="Calibri"/>
            </a:endParaRPr>
          </a:p>
        </p:txBody>
      </p:sp>
      <p:graphicFrame>
        <p:nvGraphicFramePr>
          <p:cNvPr id="6" name="Table 5"/>
          <p:cNvGraphicFramePr>
            <a:graphicFrameLocks noGrp="1"/>
          </p:cNvGraphicFramePr>
          <p:nvPr>
            <p:extLst>
              <p:ext uri="{D42A27DB-BD31-4B8C-83A1-F6EECF244321}">
                <p14:modId xmlns:p14="http://schemas.microsoft.com/office/powerpoint/2010/main" val="443096891"/>
              </p:ext>
            </p:extLst>
          </p:nvPr>
        </p:nvGraphicFramePr>
        <p:xfrm>
          <a:off x="457200" y="1433030"/>
          <a:ext cx="8229600" cy="4880577"/>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200" b="1" dirty="0" smtClean="0">
                          <a:effectLst/>
                          <a:latin typeface="+mn-lt"/>
                          <a:ea typeface="Times New Roman" panose="02020603050405020304" pitchFamily="18" charset="0"/>
                          <a:cs typeface="Times New Roman" panose="02020603050405020304" pitchFamily="18" charset="0"/>
                        </a:rPr>
                        <a:t>Unit 7</a:t>
                      </a:r>
                      <a:r>
                        <a:rPr lang="en-US" sz="1200" b="1" baseline="0" dirty="0" smtClean="0">
                          <a:effectLst/>
                          <a:latin typeface="+mn-lt"/>
                          <a:ea typeface="Times New Roman" panose="02020603050405020304" pitchFamily="18" charset="0"/>
                          <a:cs typeface="Times New Roman" panose="02020603050405020304" pitchFamily="18" charset="0"/>
                        </a:rPr>
                        <a:t>  World War 2</a:t>
                      </a:r>
                      <a:endParaRPr lang="en-US" sz="1200" dirty="0">
                        <a:effectLst/>
                        <a:latin typeface="+mn-lt"/>
                        <a:ea typeface="Times New Roman" panose="02020603050405020304" pitchFamily="18" charset="0"/>
                        <a:cs typeface="Times New Roman" panose="02020603050405020304" pitchFamily="18" charset="0"/>
                      </a:endParaRPr>
                    </a:p>
                  </a:txBody>
                  <a:tcPr marL="68580" marR="68580" marT="0" marB="0"/>
                </a:tc>
              </a:tr>
              <a:tr h="1783080">
                <a:tc>
                  <a:txBody>
                    <a:bodyPr/>
                    <a:lstStyle/>
                    <a:p>
                      <a:r>
                        <a:rPr lang="en-US" sz="1800" b="1" kern="1200" dirty="0" smtClean="0">
                          <a:solidFill>
                            <a:schemeClr val="tx1"/>
                          </a:solidFill>
                          <a:effectLst/>
                          <a:latin typeface="+mn-lt"/>
                          <a:ea typeface="+mn-ea"/>
                          <a:cs typeface="+mn-cs"/>
                        </a:rPr>
                        <a:t>11.8 Students analyze the economic boom and social transformation of post-World War II America. </a:t>
                      </a:r>
                    </a:p>
                    <a:p>
                      <a:pPr marL="342900" lvl="0" indent="-342900">
                        <a:buFont typeface="+mj-lt"/>
                        <a:buAutoNum type="arabicPeriod"/>
                      </a:pPr>
                      <a:r>
                        <a:rPr lang="en-US" sz="1600" kern="1200" dirty="0" smtClean="0">
                          <a:solidFill>
                            <a:schemeClr val="tx1"/>
                          </a:solidFill>
                          <a:effectLst/>
                          <a:latin typeface="+mn-lt"/>
                          <a:ea typeface="+mn-ea"/>
                          <a:cs typeface="+mn-cs"/>
                        </a:rPr>
                        <a:t>Trace the growth of service sector, white collar, and professional sector jobs in business and government. </a:t>
                      </a:r>
                    </a:p>
                    <a:p>
                      <a:pPr marL="342900" lvl="0" indent="-342900">
                        <a:buFont typeface="+mj-lt"/>
                        <a:buAutoNum type="arabicPeriod"/>
                      </a:pPr>
                      <a:r>
                        <a:rPr lang="en-US" sz="1600" kern="1200" dirty="0" smtClean="0">
                          <a:solidFill>
                            <a:schemeClr val="tx1"/>
                          </a:solidFill>
                          <a:effectLst/>
                          <a:latin typeface="+mn-lt"/>
                          <a:ea typeface="+mn-ea"/>
                          <a:cs typeface="+mn-cs"/>
                        </a:rPr>
                        <a:t>Describe the significance of Mexican immigration and its relationship to the agricultural economy, especially in California. </a:t>
                      </a:r>
                    </a:p>
                    <a:p>
                      <a:pPr marL="342900" lvl="0" indent="-342900">
                        <a:buFont typeface="+mj-lt"/>
                        <a:buAutoNum type="arabicPeriod"/>
                      </a:pPr>
                      <a:r>
                        <a:rPr lang="en-US" sz="1600" kern="1200" dirty="0" smtClean="0">
                          <a:solidFill>
                            <a:schemeClr val="tx1"/>
                          </a:solidFill>
                          <a:effectLst/>
                          <a:latin typeface="+mn-lt"/>
                          <a:ea typeface="+mn-ea"/>
                          <a:cs typeface="+mn-cs"/>
                        </a:rPr>
                        <a:t>Examine Truman's labor policy and congressional reaction to it. </a:t>
                      </a:r>
                    </a:p>
                    <a:p>
                      <a:pPr marL="342900" lvl="0" indent="-342900">
                        <a:buFont typeface="+mj-lt"/>
                        <a:buAutoNum type="arabicPeriod"/>
                      </a:pPr>
                      <a:r>
                        <a:rPr lang="en-US" sz="1600" kern="1200" dirty="0" smtClean="0">
                          <a:solidFill>
                            <a:schemeClr val="tx1"/>
                          </a:solidFill>
                          <a:effectLst/>
                          <a:latin typeface="+mn-lt"/>
                          <a:ea typeface="+mn-ea"/>
                          <a:cs typeface="+mn-cs"/>
                        </a:rPr>
                        <a:t>Analyze new federal government spending on defense, welfare, interest on the national debt, and federal and state spending on education, including the California Master Plan. </a:t>
                      </a:r>
                    </a:p>
                    <a:p>
                      <a:pPr marL="342900" lvl="0" indent="-342900">
                        <a:buFont typeface="+mj-lt"/>
                        <a:buAutoNum type="arabicPeriod"/>
                      </a:pPr>
                      <a:r>
                        <a:rPr lang="en-US" sz="1600" kern="1200" dirty="0" smtClean="0">
                          <a:solidFill>
                            <a:schemeClr val="tx1"/>
                          </a:solidFill>
                          <a:effectLst/>
                          <a:latin typeface="+mn-lt"/>
                          <a:ea typeface="+mn-ea"/>
                          <a:cs typeface="+mn-cs"/>
                        </a:rPr>
                        <a:t>Describe the increased powers of the presidency in response to the Great Depression, World War II, and the Cold War. </a:t>
                      </a:r>
                    </a:p>
                    <a:p>
                      <a:pPr marL="342900" lvl="0" indent="-342900">
                        <a:buFont typeface="+mj-lt"/>
                        <a:buAutoNum type="arabicPeriod"/>
                      </a:pPr>
                      <a:r>
                        <a:rPr lang="en-US" sz="1600" kern="1200" dirty="0" smtClean="0">
                          <a:solidFill>
                            <a:schemeClr val="tx1"/>
                          </a:solidFill>
                          <a:effectLst/>
                          <a:latin typeface="+mn-lt"/>
                          <a:ea typeface="+mn-ea"/>
                          <a:cs typeface="+mn-cs"/>
                        </a:rPr>
                        <a:t>Discuss the diverse environmental regions of North America, their relationship to local economies, and the origins and prospects of environmental problems in those regions. </a:t>
                      </a:r>
                    </a:p>
                    <a:p>
                      <a:pPr marL="342900" lvl="0" indent="-342900">
                        <a:buFont typeface="+mj-lt"/>
                        <a:buAutoNum type="arabicPeriod"/>
                      </a:pPr>
                      <a:r>
                        <a:rPr lang="en-US" sz="1600" kern="1200" dirty="0" smtClean="0">
                          <a:solidFill>
                            <a:schemeClr val="tx1"/>
                          </a:solidFill>
                          <a:effectLst/>
                          <a:latin typeface="+mn-lt"/>
                          <a:ea typeface="+mn-ea"/>
                          <a:cs typeface="+mn-cs"/>
                        </a:rPr>
                        <a:t>Describe the effects on society and the economy of technological developments since 1945, including the computer revolution, changes in communication, advances in medicine, and improvements in agricultural technology. </a:t>
                      </a:r>
                    </a:p>
                    <a:p>
                      <a:pPr marL="342900" lvl="0" indent="-342900">
                        <a:buFont typeface="+mj-lt"/>
                        <a:buAutoNum type="arabicPeriod"/>
                      </a:pPr>
                      <a:r>
                        <a:rPr lang="en-US" sz="1600" kern="1200" dirty="0" smtClean="0">
                          <a:solidFill>
                            <a:schemeClr val="tx1"/>
                          </a:solidFill>
                          <a:effectLst/>
                          <a:latin typeface="+mn-lt"/>
                          <a:ea typeface="+mn-ea"/>
                          <a:cs typeface="+mn-cs"/>
                        </a:rPr>
                        <a:t>Discuss forms of popular culture, with emphasis on their origins and geographic diffusion (e.g., jazz and other forms of popular music, professional sports, architectural and artistic styles). </a:t>
                      </a:r>
                      <a:endParaRPr lang="en-US" sz="1600" kern="1200" dirty="0">
                        <a:solidFill>
                          <a:schemeClr val="tx1"/>
                        </a:solidFill>
                        <a:effectLst/>
                        <a:latin typeface="+mn-lt"/>
                        <a:ea typeface="+mn-ea"/>
                        <a:cs typeface="+mn-cs"/>
                      </a:endParaRPr>
                    </a:p>
                  </a:txBody>
                  <a:tcPr marL="68580" marR="68580" marT="0" marB="0"/>
                </a:tc>
              </a:tr>
            </a:tbl>
          </a:graphicData>
        </a:graphic>
      </p:graphicFrame>
    </p:spTree>
    <p:extLst>
      <p:ext uri="{BB962C8B-B14F-4D97-AF65-F5344CB8AC3E}">
        <p14:creationId xmlns:p14="http://schemas.microsoft.com/office/powerpoint/2010/main" val="117000295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Semester 2</a:t>
            </a:r>
            <a:endParaRPr lang="en-US" dirty="0"/>
          </a:p>
        </p:txBody>
      </p:sp>
      <p:sp>
        <p:nvSpPr>
          <p:cNvPr id="4" name="Footer Placeholder 3"/>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sp>
        <p:nvSpPr>
          <p:cNvPr id="5" name="Slide Number Placeholder 4"/>
          <p:cNvSpPr>
            <a:spLocks noGrp="1"/>
          </p:cNvSpPr>
          <p:nvPr>
            <p:ph type="sldNum" sz="quarter" idx="16"/>
          </p:nvPr>
        </p:nvSpPr>
        <p:spPr/>
        <p:txBody>
          <a:bodyPr/>
          <a:lstStyle/>
          <a:p>
            <a:fld id="{CC5F7F06-EADD-463A-A735-0ECA7A2DBB6D}" type="slidenum">
              <a:rPr lang="en-US" smtClean="0">
                <a:solidFill>
                  <a:prstClr val="black">
                    <a:tint val="75000"/>
                  </a:prstClr>
                </a:solidFill>
                <a:latin typeface="Calibri"/>
              </a:rPr>
              <a:pPr/>
              <a:t>9</a:t>
            </a:fld>
            <a:endParaRPr lang="en-US">
              <a:solidFill>
                <a:prstClr val="black">
                  <a:tint val="75000"/>
                </a:prstClr>
              </a:solidFill>
              <a:latin typeface="Calibri"/>
            </a:endParaRPr>
          </a:p>
        </p:txBody>
      </p:sp>
      <p:graphicFrame>
        <p:nvGraphicFramePr>
          <p:cNvPr id="6" name="Table 5"/>
          <p:cNvGraphicFramePr>
            <a:graphicFrameLocks noGrp="1"/>
          </p:cNvGraphicFramePr>
          <p:nvPr>
            <p:extLst>
              <p:ext uri="{D42A27DB-BD31-4B8C-83A1-F6EECF244321}">
                <p14:modId xmlns:p14="http://schemas.microsoft.com/office/powerpoint/2010/main" val="2763616717"/>
              </p:ext>
            </p:extLst>
          </p:nvPr>
        </p:nvGraphicFramePr>
        <p:xfrm>
          <a:off x="457200" y="1433030"/>
          <a:ext cx="8229600" cy="5551136"/>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200" b="1" dirty="0" smtClean="0">
                          <a:effectLst/>
                          <a:latin typeface="+mn-lt"/>
                          <a:ea typeface="Times New Roman" panose="02020603050405020304" pitchFamily="18" charset="0"/>
                          <a:cs typeface="Times New Roman" panose="02020603050405020304" pitchFamily="18" charset="0"/>
                        </a:rPr>
                        <a:t>Unit 7</a:t>
                      </a:r>
                      <a:r>
                        <a:rPr lang="en-US" sz="1200" b="1" baseline="0" dirty="0" smtClean="0">
                          <a:effectLst/>
                          <a:latin typeface="+mn-lt"/>
                          <a:ea typeface="Times New Roman" panose="02020603050405020304" pitchFamily="18" charset="0"/>
                          <a:cs typeface="Times New Roman" panose="02020603050405020304" pitchFamily="18" charset="0"/>
                        </a:rPr>
                        <a:t>: Cold War</a:t>
                      </a:r>
                      <a:endParaRPr lang="en-US" sz="1200" dirty="0">
                        <a:effectLst/>
                        <a:latin typeface="+mn-lt"/>
                        <a:ea typeface="Times New Roman" panose="02020603050405020304" pitchFamily="18" charset="0"/>
                        <a:cs typeface="Times New Roman" panose="02020603050405020304" pitchFamily="18" charset="0"/>
                      </a:endParaRPr>
                    </a:p>
                  </a:txBody>
                  <a:tcPr marL="68580" marR="68580" marT="0" marB="0"/>
                </a:tc>
              </a:tr>
              <a:tr h="1783080">
                <a:tc>
                  <a:txBody>
                    <a:bodyPr/>
                    <a:lstStyle/>
                    <a:p>
                      <a:pPr marL="0" indent="0">
                        <a:buFont typeface="+mj-lt"/>
                        <a:buNone/>
                      </a:pPr>
                      <a:r>
                        <a:rPr lang="en-US" sz="1400" b="1" kern="1200" dirty="0" smtClean="0">
                          <a:solidFill>
                            <a:schemeClr val="tx1"/>
                          </a:solidFill>
                          <a:effectLst/>
                          <a:latin typeface="+mn-lt"/>
                          <a:ea typeface="+mn-ea"/>
                          <a:cs typeface="+mn-cs"/>
                        </a:rPr>
                        <a:t>11.9 Students analyze U.S. foreign policy since World War II. </a:t>
                      </a:r>
                    </a:p>
                    <a:p>
                      <a:pPr marL="342900" lvl="0" indent="-342900">
                        <a:buFont typeface="+mj-lt"/>
                        <a:buAutoNum type="arabicPeriod"/>
                      </a:pPr>
                      <a:r>
                        <a:rPr lang="en-US" sz="1400" kern="1200" dirty="0" smtClean="0">
                          <a:solidFill>
                            <a:schemeClr val="tx1"/>
                          </a:solidFill>
                          <a:effectLst/>
                          <a:latin typeface="+mn-lt"/>
                          <a:ea typeface="+mn-ea"/>
                          <a:cs typeface="+mn-cs"/>
                        </a:rPr>
                        <a:t>Discuss the establishment of the United Nations and International Declaration of Human Rights, International Monetary Fund, World Bank, and General Agreement on Tariffs and Trade (GATT) and their importance in shaping modern Europe and maintaining peace and international order. </a:t>
                      </a:r>
                    </a:p>
                    <a:p>
                      <a:pPr marL="342900" lvl="0" indent="-342900">
                        <a:buFont typeface="+mj-lt"/>
                        <a:buAutoNum type="arabicPeriod"/>
                      </a:pPr>
                      <a:r>
                        <a:rPr lang="en-US" sz="1400" kern="1200" dirty="0" smtClean="0">
                          <a:solidFill>
                            <a:schemeClr val="tx1"/>
                          </a:solidFill>
                          <a:effectLst/>
                          <a:latin typeface="+mn-lt"/>
                          <a:ea typeface="+mn-ea"/>
                          <a:cs typeface="+mn-cs"/>
                        </a:rPr>
                        <a:t>Understand the role of military alliances, including NATO and SEATO, in deterring communist aggression and maintaining security during the Cold War. </a:t>
                      </a:r>
                    </a:p>
                    <a:p>
                      <a:pPr marL="342900" lvl="0" indent="-342900">
                        <a:buFont typeface="+mj-lt"/>
                        <a:buAutoNum type="arabicPeriod"/>
                      </a:pPr>
                      <a:r>
                        <a:rPr lang="en-US" sz="1400" kern="1200" dirty="0" smtClean="0">
                          <a:solidFill>
                            <a:schemeClr val="tx1"/>
                          </a:solidFill>
                          <a:effectLst/>
                          <a:latin typeface="+mn-lt"/>
                          <a:ea typeface="+mn-ea"/>
                          <a:cs typeface="+mn-cs"/>
                        </a:rPr>
                        <a:t>Trace the origins and geopolitical consequences (foreign and domestic) of the Cold War and containment policy, including the following: </a:t>
                      </a:r>
                    </a:p>
                    <a:p>
                      <a:pPr marL="800100" lvl="1" indent="-342900">
                        <a:buFont typeface="+mj-lt"/>
                        <a:buAutoNum type="arabicPeriod"/>
                      </a:pPr>
                      <a:r>
                        <a:rPr lang="en-US" sz="1400" kern="1200" dirty="0" smtClean="0">
                          <a:solidFill>
                            <a:schemeClr val="tx1"/>
                          </a:solidFill>
                          <a:effectLst/>
                          <a:latin typeface="+mn-lt"/>
                          <a:ea typeface="+mn-ea"/>
                          <a:cs typeface="+mn-cs"/>
                        </a:rPr>
                        <a:t>The era of McCarthyism, instances of domestic Communism (e.g., Alger Hiss) and blacklisting </a:t>
                      </a:r>
                    </a:p>
                    <a:p>
                      <a:pPr marL="800100" lvl="1" indent="-342900">
                        <a:buFont typeface="+mj-lt"/>
                        <a:buAutoNum type="arabicPeriod"/>
                      </a:pPr>
                      <a:r>
                        <a:rPr lang="en-US" sz="1400" kern="1200" dirty="0" smtClean="0">
                          <a:solidFill>
                            <a:schemeClr val="tx1"/>
                          </a:solidFill>
                          <a:effectLst/>
                          <a:latin typeface="+mn-lt"/>
                          <a:ea typeface="+mn-ea"/>
                          <a:cs typeface="+mn-cs"/>
                        </a:rPr>
                        <a:t>The Truman Doctrine </a:t>
                      </a:r>
                    </a:p>
                    <a:p>
                      <a:pPr marL="800100" lvl="1" indent="-342900">
                        <a:buFont typeface="+mj-lt"/>
                        <a:buAutoNum type="arabicPeriod"/>
                      </a:pPr>
                      <a:r>
                        <a:rPr lang="en-US" sz="1400" kern="1200" dirty="0" smtClean="0">
                          <a:solidFill>
                            <a:schemeClr val="tx1"/>
                          </a:solidFill>
                          <a:effectLst/>
                          <a:latin typeface="+mn-lt"/>
                          <a:ea typeface="+mn-ea"/>
                          <a:cs typeface="+mn-cs"/>
                        </a:rPr>
                        <a:t>The Berlin Blockade </a:t>
                      </a:r>
                    </a:p>
                    <a:p>
                      <a:pPr marL="800100" lvl="1" indent="-342900">
                        <a:buFont typeface="+mj-lt"/>
                        <a:buAutoNum type="arabicPeriod"/>
                      </a:pPr>
                      <a:r>
                        <a:rPr lang="en-US" sz="1400" kern="1200" dirty="0" smtClean="0">
                          <a:solidFill>
                            <a:schemeClr val="tx1"/>
                          </a:solidFill>
                          <a:effectLst/>
                          <a:latin typeface="+mn-lt"/>
                          <a:ea typeface="+mn-ea"/>
                          <a:cs typeface="+mn-cs"/>
                        </a:rPr>
                        <a:t>The Korean War </a:t>
                      </a:r>
                    </a:p>
                    <a:p>
                      <a:pPr marL="800100" lvl="1" indent="-342900">
                        <a:buFont typeface="+mj-lt"/>
                        <a:buAutoNum type="arabicPeriod"/>
                      </a:pPr>
                      <a:r>
                        <a:rPr lang="en-US" sz="1400" kern="1200" dirty="0" smtClean="0">
                          <a:solidFill>
                            <a:schemeClr val="tx1"/>
                          </a:solidFill>
                          <a:effectLst/>
                          <a:latin typeface="+mn-lt"/>
                          <a:ea typeface="+mn-ea"/>
                          <a:cs typeface="+mn-cs"/>
                        </a:rPr>
                        <a:t>The Bay of Pigs invasion and the Cuban Missile Crisis </a:t>
                      </a:r>
                    </a:p>
                    <a:p>
                      <a:pPr marL="800100" lvl="1" indent="-342900">
                        <a:buFont typeface="+mj-lt"/>
                        <a:buAutoNum type="arabicPeriod"/>
                      </a:pPr>
                      <a:r>
                        <a:rPr lang="en-US" sz="1400" kern="1200" dirty="0" smtClean="0">
                          <a:solidFill>
                            <a:schemeClr val="tx1"/>
                          </a:solidFill>
                          <a:effectLst/>
                          <a:latin typeface="+mn-lt"/>
                          <a:ea typeface="+mn-ea"/>
                          <a:cs typeface="+mn-cs"/>
                        </a:rPr>
                        <a:t>Atomic testing in the American West, the "mutual assured destruction" doctrine, and disarmament policies </a:t>
                      </a:r>
                    </a:p>
                    <a:p>
                      <a:pPr marL="800100" lvl="1" indent="-342900">
                        <a:buFont typeface="+mj-lt"/>
                        <a:buAutoNum type="arabicPeriod"/>
                      </a:pPr>
                      <a:r>
                        <a:rPr lang="en-US" sz="1400" kern="1200" dirty="0" smtClean="0">
                          <a:solidFill>
                            <a:schemeClr val="tx1"/>
                          </a:solidFill>
                          <a:effectLst/>
                          <a:latin typeface="+mn-lt"/>
                          <a:ea typeface="+mn-ea"/>
                          <a:cs typeface="+mn-cs"/>
                        </a:rPr>
                        <a:t>The Vietnam War </a:t>
                      </a:r>
                    </a:p>
                    <a:p>
                      <a:pPr marL="800100" lvl="1" indent="-342900">
                        <a:buFont typeface="+mj-lt"/>
                        <a:buAutoNum type="arabicPeriod"/>
                      </a:pPr>
                      <a:r>
                        <a:rPr lang="en-US" sz="1400" kern="1200" dirty="0" smtClean="0">
                          <a:solidFill>
                            <a:schemeClr val="tx1"/>
                          </a:solidFill>
                          <a:effectLst/>
                          <a:latin typeface="+mn-lt"/>
                          <a:ea typeface="+mn-ea"/>
                          <a:cs typeface="+mn-cs"/>
                        </a:rPr>
                        <a:t>Latin American policy </a:t>
                      </a:r>
                    </a:p>
                    <a:p>
                      <a:pPr marL="342900" lvl="0" indent="-342900">
                        <a:buFont typeface="+mj-lt"/>
                        <a:buAutoNum type="arabicPeriod"/>
                      </a:pPr>
                      <a:r>
                        <a:rPr lang="en-US" sz="1400" kern="1200" dirty="0" smtClean="0">
                          <a:solidFill>
                            <a:schemeClr val="tx1"/>
                          </a:solidFill>
                          <a:effectLst/>
                          <a:latin typeface="+mn-lt"/>
                          <a:ea typeface="+mn-ea"/>
                          <a:cs typeface="+mn-cs"/>
                        </a:rPr>
                        <a:t>List the effects of foreign policy on domestic policies and vice versa (e.g., protests during the war in Vietnam, the "nuclear freeze" movement). </a:t>
                      </a:r>
                    </a:p>
                    <a:p>
                      <a:pPr marL="342900" lvl="0" indent="-342900">
                        <a:buFont typeface="+mj-lt"/>
                        <a:buAutoNum type="arabicPeriod"/>
                      </a:pPr>
                      <a:r>
                        <a:rPr lang="en-US" sz="1400" kern="1200" dirty="0" smtClean="0">
                          <a:solidFill>
                            <a:schemeClr val="tx1"/>
                          </a:solidFill>
                          <a:effectLst/>
                          <a:latin typeface="+mn-lt"/>
                          <a:ea typeface="+mn-ea"/>
                          <a:cs typeface="+mn-cs"/>
                        </a:rPr>
                        <a:t>Analyze the role of the Reagan administration and other factors in the victory of the West in the Cold War. </a:t>
                      </a:r>
                    </a:p>
                    <a:p>
                      <a:pPr marL="342900" lvl="0" indent="-342900">
                        <a:buFont typeface="+mj-lt"/>
                        <a:buAutoNum type="arabicPeriod"/>
                      </a:pPr>
                      <a:r>
                        <a:rPr lang="en-US" sz="1400" kern="1200" dirty="0" smtClean="0">
                          <a:solidFill>
                            <a:schemeClr val="tx1"/>
                          </a:solidFill>
                          <a:effectLst/>
                          <a:latin typeface="+mn-lt"/>
                          <a:ea typeface="+mn-ea"/>
                          <a:cs typeface="+mn-cs"/>
                        </a:rPr>
                        <a:t>Describe U.S. Middle East policy and its strategic, political, and economic interests, including those related to the Gulf War. </a:t>
                      </a:r>
                    </a:p>
                    <a:p>
                      <a:pPr marL="342900" lvl="0" indent="-342900">
                        <a:buFont typeface="+mj-lt"/>
                        <a:buAutoNum type="arabicPeriod"/>
                      </a:pPr>
                      <a:r>
                        <a:rPr lang="en-US" sz="1400" kern="1200" dirty="0" smtClean="0">
                          <a:solidFill>
                            <a:schemeClr val="tx1"/>
                          </a:solidFill>
                          <a:effectLst/>
                          <a:latin typeface="+mn-lt"/>
                          <a:ea typeface="+mn-ea"/>
                          <a:cs typeface="+mn-cs"/>
                        </a:rPr>
                        <a:t>Examine relations between the United States and Mexico in the twentieth century, including key economic, political, immigration, and environmental issues. </a:t>
                      </a:r>
                    </a:p>
                    <a:p>
                      <a:pPr marL="457200" lvl="1" indent="0">
                        <a:buFont typeface="+mj-lt"/>
                        <a:buNone/>
                      </a:pPr>
                      <a:endParaRPr lang="en-US" sz="1600" kern="1200" dirty="0">
                        <a:solidFill>
                          <a:schemeClr val="tx1"/>
                        </a:solidFill>
                        <a:effectLst/>
                        <a:latin typeface="+mn-lt"/>
                        <a:ea typeface="+mn-ea"/>
                        <a:cs typeface="+mn-cs"/>
                      </a:endParaRPr>
                    </a:p>
                  </a:txBody>
                  <a:tcPr marL="68580" marR="68580" marT="0" marB="0"/>
                </a:tc>
              </a:tr>
            </a:tbl>
          </a:graphicData>
        </a:graphic>
      </p:graphicFrame>
    </p:spTree>
    <p:extLst>
      <p:ext uri="{BB962C8B-B14F-4D97-AF65-F5344CB8AC3E}">
        <p14:creationId xmlns:p14="http://schemas.microsoft.com/office/powerpoint/2010/main" val="350539938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rticl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Articl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2_Articl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3_Articl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4_Articl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5_Articl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6_Articl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518</TotalTime>
  <Words>2595</Words>
  <Application>Microsoft Macintosh PowerPoint</Application>
  <PresentationFormat>On-screen Show (4:3)</PresentationFormat>
  <Paragraphs>133</Paragraphs>
  <Slides>11</Slides>
  <Notes>1</Notes>
  <HiddenSlides>0</HiddenSlides>
  <MMClips>0</MMClips>
  <ScaleCrop>false</ScaleCrop>
  <HeadingPairs>
    <vt:vector size="4" baseType="variant">
      <vt:variant>
        <vt:lpstr>Theme</vt:lpstr>
      </vt:variant>
      <vt:variant>
        <vt:i4>8</vt:i4>
      </vt:variant>
      <vt:variant>
        <vt:lpstr>Slide Titles</vt:lpstr>
      </vt:variant>
      <vt:variant>
        <vt:i4>11</vt:i4>
      </vt:variant>
    </vt:vector>
  </HeadingPairs>
  <TitlesOfParts>
    <vt:vector size="19" baseType="lpstr">
      <vt:lpstr>Office Theme</vt:lpstr>
      <vt:lpstr>Article</vt:lpstr>
      <vt:lpstr>1_Article</vt:lpstr>
      <vt:lpstr>2_Article</vt:lpstr>
      <vt:lpstr>3_Article</vt:lpstr>
      <vt:lpstr>4_Article</vt:lpstr>
      <vt:lpstr>5_Article</vt:lpstr>
      <vt:lpstr>6_Article</vt:lpstr>
      <vt:lpstr>Common Core State Standards </vt:lpstr>
      <vt:lpstr> Grade 11 - Semester: 1 </vt:lpstr>
      <vt:lpstr>PowerPoint Presentation</vt:lpstr>
      <vt:lpstr>PowerPoint Presentation</vt:lpstr>
      <vt:lpstr>Semester 2</vt:lpstr>
      <vt:lpstr>Semester 2</vt:lpstr>
      <vt:lpstr>Semester 2</vt:lpstr>
      <vt:lpstr>Semester 2</vt:lpstr>
      <vt:lpstr>Semester 2</vt:lpstr>
      <vt:lpstr>Semester 2</vt:lpstr>
      <vt:lpstr>Semester 2</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Core State Standards </dc:title>
  <dc:creator>Philip Wong</dc:creator>
  <cp:lastModifiedBy>Makailah Perkins</cp:lastModifiedBy>
  <cp:revision>21</cp:revision>
  <dcterms:created xsi:type="dcterms:W3CDTF">2015-12-02T22:01:57Z</dcterms:created>
  <dcterms:modified xsi:type="dcterms:W3CDTF">2016-05-19T23:24:19Z</dcterms:modified>
</cp:coreProperties>
</file>